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12" r:id="rId1"/>
  </p:sldMasterIdLst>
  <p:notesMasterIdLst>
    <p:notesMasterId r:id="rId33"/>
  </p:notesMasterIdLst>
  <p:handoutMasterIdLst>
    <p:handoutMasterId r:id="rId34"/>
  </p:handoutMasterIdLst>
  <p:sldIdLst>
    <p:sldId id="256" r:id="rId2"/>
    <p:sldId id="266" r:id="rId3"/>
    <p:sldId id="263" r:id="rId4"/>
    <p:sldId id="267" r:id="rId5"/>
    <p:sldId id="264" r:id="rId6"/>
    <p:sldId id="265" r:id="rId7"/>
    <p:sldId id="268" r:id="rId8"/>
    <p:sldId id="291" r:id="rId9"/>
    <p:sldId id="280" r:id="rId10"/>
    <p:sldId id="269" r:id="rId11"/>
    <p:sldId id="270" r:id="rId12"/>
    <p:sldId id="257" r:id="rId13"/>
    <p:sldId id="293" r:id="rId14"/>
    <p:sldId id="294" r:id="rId15"/>
    <p:sldId id="299" r:id="rId16"/>
    <p:sldId id="283" r:id="rId17"/>
    <p:sldId id="284" r:id="rId18"/>
    <p:sldId id="295" r:id="rId19"/>
    <p:sldId id="286" r:id="rId20"/>
    <p:sldId id="289" r:id="rId21"/>
    <p:sldId id="296" r:id="rId22"/>
    <p:sldId id="301" r:id="rId23"/>
    <p:sldId id="302" r:id="rId24"/>
    <p:sldId id="271" r:id="rId25"/>
    <p:sldId id="297" r:id="rId26"/>
    <p:sldId id="279" r:id="rId27"/>
    <p:sldId id="303" r:id="rId28"/>
    <p:sldId id="287" r:id="rId29"/>
    <p:sldId id="298" r:id="rId30"/>
    <p:sldId id="300" r:id="rId31"/>
    <p:sldId id="304" r:id="rId32"/>
  </p:sldIdLst>
  <p:sldSz cx="9144000" cy="5143500" type="screen16x9"/>
  <p:notesSz cx="6742113" cy="9872663"/>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星 優希" initials="星" lastIdx="1" clrIdx="0">
    <p:extLst>
      <p:ext uri="{19B8F6BF-5375-455C-9EA6-DF929625EA0E}">
        <p15:presenceInfo xmlns:p15="http://schemas.microsoft.com/office/powerpoint/2012/main" userId="S-1-5-21-608857475-186989783-265817783-234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4F"/>
    <a:srgbClr val="073190"/>
    <a:srgbClr val="E6FE54"/>
    <a:srgbClr val="15FF90"/>
    <a:srgbClr val="99FF99"/>
    <a:srgbClr val="CCFF99"/>
    <a:srgbClr val="B6EFFC"/>
    <a:srgbClr val="CCFFFF"/>
    <a:srgbClr val="FFFF99"/>
    <a:srgbClr val="078F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p:scale>
          <a:sx n="125" d="100"/>
          <a:sy n="125" d="100"/>
        </p:scale>
        <p:origin x="1230" y="3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A551DA75-0A9B-4073-83C2-472FF96BB0A3}"/>
              </a:ext>
            </a:extLst>
          </p:cNvPr>
          <p:cNvSpPr>
            <a:spLocks noGrp="1"/>
          </p:cNvSpPr>
          <p:nvPr>
            <p:ph type="hdr" sz="quarter"/>
          </p:nvPr>
        </p:nvSpPr>
        <p:spPr>
          <a:xfrm>
            <a:off x="0" y="0"/>
            <a:ext cx="2921000"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2A99BA6E-A157-417F-9540-151FC3C2AD63}"/>
              </a:ext>
            </a:extLst>
          </p:cNvPr>
          <p:cNvSpPr>
            <a:spLocks noGrp="1"/>
          </p:cNvSpPr>
          <p:nvPr>
            <p:ph type="dt" sz="quarter" idx="1"/>
          </p:nvPr>
        </p:nvSpPr>
        <p:spPr>
          <a:xfrm>
            <a:off x="3819525" y="0"/>
            <a:ext cx="2921000" cy="495300"/>
          </a:xfrm>
          <a:prstGeom prst="rect">
            <a:avLst/>
          </a:prstGeom>
        </p:spPr>
        <p:txBody>
          <a:bodyPr vert="horz" lIns="91440" tIns="45720" rIns="91440" bIns="45720" rtlCol="0"/>
          <a:lstStyle>
            <a:lvl1pPr algn="r">
              <a:defRPr sz="1200"/>
            </a:lvl1pPr>
          </a:lstStyle>
          <a:p>
            <a:fld id="{FF637818-3234-4FD0-80E0-C1AEBC48CDBB}" type="datetimeFigureOut">
              <a:rPr kumimoji="1" lang="ja-JP" altLang="en-US" smtClean="0"/>
              <a:t>2025/4/2</a:t>
            </a:fld>
            <a:endParaRPr kumimoji="1" lang="ja-JP" altLang="en-US"/>
          </a:p>
        </p:txBody>
      </p:sp>
      <p:sp>
        <p:nvSpPr>
          <p:cNvPr id="4" name="フッター プレースホルダー 3">
            <a:extLst>
              <a:ext uri="{FF2B5EF4-FFF2-40B4-BE49-F238E27FC236}">
                <a16:creationId xmlns:a16="http://schemas.microsoft.com/office/drawing/2014/main" id="{EC5DF219-EB62-40F0-B4D5-2B2A615FC996}"/>
              </a:ext>
            </a:extLst>
          </p:cNvPr>
          <p:cNvSpPr>
            <a:spLocks noGrp="1"/>
          </p:cNvSpPr>
          <p:nvPr>
            <p:ph type="ftr" sz="quarter" idx="2"/>
          </p:nvPr>
        </p:nvSpPr>
        <p:spPr>
          <a:xfrm>
            <a:off x="0" y="9377363"/>
            <a:ext cx="2921000"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DC9C524E-737B-48D6-B55C-24D5E04102F4}"/>
              </a:ext>
            </a:extLst>
          </p:cNvPr>
          <p:cNvSpPr>
            <a:spLocks noGrp="1"/>
          </p:cNvSpPr>
          <p:nvPr>
            <p:ph type="sldNum" sz="quarter" idx="3"/>
          </p:nvPr>
        </p:nvSpPr>
        <p:spPr>
          <a:xfrm>
            <a:off x="3819525" y="9377363"/>
            <a:ext cx="2921000" cy="495300"/>
          </a:xfrm>
          <a:prstGeom prst="rect">
            <a:avLst/>
          </a:prstGeom>
        </p:spPr>
        <p:txBody>
          <a:bodyPr vert="horz" lIns="91440" tIns="45720" rIns="91440" bIns="45720" rtlCol="0" anchor="b"/>
          <a:lstStyle>
            <a:lvl1pPr algn="r">
              <a:defRPr sz="1200"/>
            </a:lvl1pPr>
          </a:lstStyle>
          <a:p>
            <a:fld id="{7DD81377-9266-45E4-8610-CFA4E181E03B}" type="slidenum">
              <a:rPr kumimoji="1" lang="ja-JP" altLang="en-US" smtClean="0"/>
              <a:t>‹#›</a:t>
            </a:fld>
            <a:endParaRPr kumimoji="1" lang="ja-JP" altLang="en-US"/>
          </a:p>
        </p:txBody>
      </p:sp>
    </p:spTree>
    <p:extLst>
      <p:ext uri="{BB962C8B-B14F-4D97-AF65-F5344CB8AC3E}">
        <p14:creationId xmlns:p14="http://schemas.microsoft.com/office/powerpoint/2010/main" val="15469629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81" name="Shape 3"/>
          <p:cNvSpPr>
            <a:spLocks noGrp="1" noRot="1" noChangeAspect="1"/>
          </p:cNvSpPr>
          <p:nvPr>
            <p:ph type="sldImg" idx="2"/>
          </p:nvPr>
        </p:nvSpPr>
        <p:spPr>
          <a:xfrm>
            <a:off x="82550" y="741363"/>
            <a:ext cx="6578600" cy="3700462"/>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2" name="Shape 4"/>
          <p:cNvSpPr txBox="1">
            <a:spLocks noGrp="1"/>
          </p:cNvSpPr>
          <p:nvPr>
            <p:ph type="body" idx="1"/>
          </p:nvPr>
        </p:nvSpPr>
        <p:spPr>
          <a:xfrm>
            <a:off x="674212" y="4689515"/>
            <a:ext cx="5393690" cy="4442698"/>
          </a:xfrm>
          <a:prstGeom prst="rect">
            <a:avLst/>
          </a:prstGeom>
          <a:noFill/>
          <a:ln>
            <a:noFill/>
          </a:ln>
        </p:spPr>
        <p:txBody>
          <a:bodyPr lIns="94922" tIns="94922" rIns="94922" bIns="94922"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264722571"/>
      </p:ext>
    </p:extLst>
  </p:cSld>
  <p:clrMap bg1="lt1" tx1="dk1" bg2="dk2" tx2="lt2" accent1="accent1" accent2="accent2" accent3="accent3" accent4="accent4" accent5="accent5" accent6="accent6" hlink="hlink" folHlink="folHlink"/>
  <p:hf hdr="0" ftr="0" dt="0"/>
  <p:notesStyle>
    <a:lvl1pPr marL="0" algn="l" defTabSz="914296" rtl="0" eaLnBrk="1" latinLnBrk="0" hangingPunct="1">
      <a:defRPr kumimoji="1" sz="1200" kern="1200">
        <a:solidFill>
          <a:schemeClr val="tx1"/>
        </a:solidFill>
        <a:latin typeface="+mn-lt"/>
        <a:ea typeface="+mn-ea"/>
        <a:cs typeface="+mn-cs"/>
      </a:defRPr>
    </a:lvl1pPr>
    <a:lvl2pPr marL="457148" algn="l" defTabSz="914296" rtl="0" eaLnBrk="1" latinLnBrk="0" hangingPunct="1">
      <a:defRPr kumimoji="1" sz="1200" kern="1200">
        <a:solidFill>
          <a:schemeClr val="tx1"/>
        </a:solidFill>
        <a:latin typeface="+mn-lt"/>
        <a:ea typeface="+mn-ea"/>
        <a:cs typeface="+mn-cs"/>
      </a:defRPr>
    </a:lvl2pPr>
    <a:lvl3pPr marL="914296" algn="l" defTabSz="914296" rtl="0" eaLnBrk="1" latinLnBrk="0" hangingPunct="1">
      <a:defRPr kumimoji="1" sz="1200" kern="1200">
        <a:solidFill>
          <a:schemeClr val="tx1"/>
        </a:solidFill>
        <a:latin typeface="+mn-lt"/>
        <a:ea typeface="+mn-ea"/>
        <a:cs typeface="+mn-cs"/>
      </a:defRPr>
    </a:lvl3pPr>
    <a:lvl4pPr marL="1371444" algn="l" defTabSz="914296" rtl="0" eaLnBrk="1" latinLnBrk="0" hangingPunct="1">
      <a:defRPr kumimoji="1" sz="1200" kern="1200">
        <a:solidFill>
          <a:schemeClr val="tx1"/>
        </a:solidFill>
        <a:latin typeface="+mn-lt"/>
        <a:ea typeface="+mn-ea"/>
        <a:cs typeface="+mn-cs"/>
      </a:defRPr>
    </a:lvl4pPr>
    <a:lvl5pPr marL="1828592" algn="l" defTabSz="914296" rtl="0" eaLnBrk="1" latinLnBrk="0" hangingPunct="1">
      <a:defRPr kumimoji="1" sz="1200" kern="1200">
        <a:solidFill>
          <a:schemeClr val="tx1"/>
        </a:solidFill>
        <a:latin typeface="+mn-lt"/>
        <a:ea typeface="+mn-ea"/>
        <a:cs typeface="+mn-cs"/>
      </a:defRPr>
    </a:lvl5pPr>
    <a:lvl6pPr marL="2285740" algn="l" defTabSz="914296" rtl="0" eaLnBrk="1" latinLnBrk="0" hangingPunct="1">
      <a:defRPr kumimoji="1" sz="1200" kern="1200">
        <a:solidFill>
          <a:schemeClr val="tx1"/>
        </a:solidFill>
        <a:latin typeface="+mn-lt"/>
        <a:ea typeface="+mn-ea"/>
        <a:cs typeface="+mn-cs"/>
      </a:defRPr>
    </a:lvl6pPr>
    <a:lvl7pPr marL="2742888" algn="l" defTabSz="914296" rtl="0" eaLnBrk="1" latinLnBrk="0" hangingPunct="1">
      <a:defRPr kumimoji="1" sz="1200" kern="1200">
        <a:solidFill>
          <a:schemeClr val="tx1"/>
        </a:solidFill>
        <a:latin typeface="+mn-lt"/>
        <a:ea typeface="+mn-ea"/>
        <a:cs typeface="+mn-cs"/>
      </a:defRPr>
    </a:lvl7pPr>
    <a:lvl8pPr marL="3200036" algn="l" defTabSz="914296" rtl="0" eaLnBrk="1" latinLnBrk="0" hangingPunct="1">
      <a:defRPr kumimoji="1" sz="1200" kern="1200">
        <a:solidFill>
          <a:schemeClr val="tx1"/>
        </a:solidFill>
        <a:latin typeface="+mn-lt"/>
        <a:ea typeface="+mn-ea"/>
        <a:cs typeface="+mn-cs"/>
      </a:defRPr>
    </a:lvl8pPr>
    <a:lvl9pPr marL="3657184" algn="l" defTabSz="914296"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88" name="Shape 51"/>
          <p:cNvSpPr>
            <a:spLocks noGrp="1" noRot="1" noChangeAspect="1"/>
          </p:cNvSpPr>
          <p:nvPr>
            <p:ph type="sldImg" idx="2"/>
          </p:nvPr>
        </p:nvSpPr>
        <p:spPr>
          <a:xfrm>
            <a:off x="82550" y="741363"/>
            <a:ext cx="6577013" cy="37004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9" name="Shape 52"/>
          <p:cNvSpPr txBox="1">
            <a:spLocks noGrp="1"/>
          </p:cNvSpPr>
          <p:nvPr>
            <p:ph type="body" idx="1"/>
          </p:nvPr>
        </p:nvSpPr>
        <p:spPr>
          <a:xfrm>
            <a:off x="674212" y="4689515"/>
            <a:ext cx="5393690" cy="4442698"/>
          </a:xfrm>
          <a:prstGeom prst="rect">
            <a:avLst/>
          </a:prstGeom>
        </p:spPr>
        <p:txBody>
          <a:bodyPr lIns="94922" tIns="94922" rIns="94922" bIns="94922" anchor="t" anchorCtr="0">
            <a:noAutofit/>
          </a:bodyPr>
          <a:lstStyle/>
          <a:p>
            <a:endParaRPr/>
          </a:p>
        </p:txBody>
      </p:sp>
    </p:spTree>
    <p:extLst>
      <p:ext uri="{BB962C8B-B14F-4D97-AF65-F5344CB8AC3E}">
        <p14:creationId xmlns:p14="http://schemas.microsoft.com/office/powerpoint/2010/main" val="4290639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1" name="Rectangle 7"/>
          <p:cNvSpPr>
            <a:spLocks noGrp="1" noChangeArrowheads="1"/>
          </p:cNvSpPr>
          <p:nvPr>
            <p:ph type="sldNum" sz="quarter" idx="5"/>
          </p:nvPr>
        </p:nvSpPr>
        <p:spPr>
          <a:xfrm>
            <a:off x="3819525" y="9377363"/>
            <a:ext cx="2921000" cy="493712"/>
          </a:xfrm>
          <a:prstGeom prst="rect">
            <a:avLst/>
          </a:prstGeom>
          <a:noFill/>
        </p:spPr>
        <p:txBody>
          <a:bodyPr/>
          <a:lstStyle>
            <a:lvl1pPr>
              <a:defRPr>
                <a:solidFill>
                  <a:schemeClr val="tx1"/>
                </a:solidFill>
                <a:latin typeface="Arial" charset="0"/>
                <a:ea typeface="ＭＳ Ｐゴシック" pitchFamily="50" charset="-128"/>
              </a:defRPr>
            </a:lvl1pPr>
            <a:lvl2pPr marL="736001" indent="-282844">
              <a:defRPr>
                <a:solidFill>
                  <a:schemeClr val="tx1"/>
                </a:solidFill>
                <a:latin typeface="Arial" charset="0"/>
                <a:ea typeface="ＭＳ Ｐゴシック" pitchFamily="50" charset="-128"/>
              </a:defRPr>
            </a:lvl2pPr>
            <a:lvl3pPr marL="1132890" indent="-226578">
              <a:defRPr>
                <a:solidFill>
                  <a:schemeClr val="tx1"/>
                </a:solidFill>
                <a:latin typeface="Arial" charset="0"/>
                <a:ea typeface="ＭＳ Ｐゴシック" pitchFamily="50" charset="-128"/>
              </a:defRPr>
            </a:lvl3pPr>
            <a:lvl4pPr marL="1586051" indent="-226578">
              <a:defRPr>
                <a:solidFill>
                  <a:schemeClr val="tx1"/>
                </a:solidFill>
                <a:latin typeface="Arial" charset="0"/>
                <a:ea typeface="ＭＳ Ｐゴシック" pitchFamily="50" charset="-128"/>
              </a:defRPr>
            </a:lvl4pPr>
            <a:lvl5pPr marL="2039205" indent="-226578">
              <a:defRPr>
                <a:solidFill>
                  <a:schemeClr val="tx1"/>
                </a:solidFill>
                <a:latin typeface="Arial" charset="0"/>
                <a:ea typeface="ＭＳ Ｐゴシック" pitchFamily="50" charset="-128"/>
              </a:defRPr>
            </a:lvl5pPr>
            <a:lvl6pPr marL="2477160" indent="-226578" eaLnBrk="0" fontAlgn="base" hangingPunct="0">
              <a:spcBef>
                <a:spcPct val="0"/>
              </a:spcBef>
              <a:spcAft>
                <a:spcPct val="0"/>
              </a:spcAft>
              <a:defRPr>
                <a:solidFill>
                  <a:schemeClr val="tx1"/>
                </a:solidFill>
                <a:latin typeface="Arial" charset="0"/>
                <a:ea typeface="ＭＳ Ｐゴシック" pitchFamily="50" charset="-128"/>
              </a:defRPr>
            </a:lvl6pPr>
            <a:lvl7pPr marL="2915107" indent="-226578" eaLnBrk="0" fontAlgn="base" hangingPunct="0">
              <a:spcBef>
                <a:spcPct val="0"/>
              </a:spcBef>
              <a:spcAft>
                <a:spcPct val="0"/>
              </a:spcAft>
              <a:defRPr>
                <a:solidFill>
                  <a:schemeClr val="tx1"/>
                </a:solidFill>
                <a:latin typeface="Arial" charset="0"/>
                <a:ea typeface="ＭＳ Ｐゴシック" pitchFamily="50" charset="-128"/>
              </a:defRPr>
            </a:lvl7pPr>
            <a:lvl8pPr marL="3353059" indent="-226578" eaLnBrk="0" fontAlgn="base" hangingPunct="0">
              <a:spcBef>
                <a:spcPct val="0"/>
              </a:spcBef>
              <a:spcAft>
                <a:spcPct val="0"/>
              </a:spcAft>
              <a:defRPr>
                <a:solidFill>
                  <a:schemeClr val="tx1"/>
                </a:solidFill>
                <a:latin typeface="Arial" charset="0"/>
                <a:ea typeface="ＭＳ Ｐゴシック" pitchFamily="50" charset="-128"/>
              </a:defRPr>
            </a:lvl8pPr>
            <a:lvl9pPr marL="3791008" indent="-226578" eaLnBrk="0" fontAlgn="base" hangingPunct="0">
              <a:spcBef>
                <a:spcPct val="0"/>
              </a:spcBef>
              <a:spcAft>
                <a:spcPct val="0"/>
              </a:spcAft>
              <a:defRPr>
                <a:solidFill>
                  <a:schemeClr val="tx1"/>
                </a:solidFill>
                <a:latin typeface="Arial" charset="0"/>
                <a:ea typeface="ＭＳ Ｐゴシック" pitchFamily="50" charset="-128"/>
              </a:defRPr>
            </a:lvl9pPr>
          </a:lstStyle>
          <a:p>
            <a:fld id="{08836615-0A32-4AF8-BB6C-36BD0C0B835B}" type="slidenum">
              <a:rPr lang="en-US" altLang="ja-JP" smtClean="0">
                <a:latin typeface="Times New Roman" pitchFamily="18" charset="0"/>
              </a:rPr>
              <a:pPr/>
              <a:t>13</a:t>
            </a:fld>
            <a:endParaRPr lang="en-US" altLang="ja-JP">
              <a:latin typeface="Times New Roman" pitchFamily="18" charset="0"/>
            </a:endParaRPr>
          </a:p>
        </p:txBody>
      </p:sp>
      <p:sp>
        <p:nvSpPr>
          <p:cNvPr id="1382" name="Rectangle 2"/>
          <p:cNvSpPr>
            <a:spLocks noGrp="1" noRot="1" noChangeAspect="1" noChangeArrowheads="1" noTextEdit="1"/>
          </p:cNvSpPr>
          <p:nvPr>
            <p:ph type="sldImg"/>
          </p:nvPr>
        </p:nvSpPr>
        <p:spPr>
          <a:xfrm>
            <a:off x="82550" y="741363"/>
            <a:ext cx="6578600" cy="3700462"/>
          </a:xfrm>
          <a:ln/>
        </p:spPr>
      </p:sp>
      <p:sp>
        <p:nvSpPr>
          <p:cNvPr id="1383" name="Rectangle 3"/>
          <p:cNvSpPr>
            <a:spLocks noGrp="1" noChangeArrowheads="1"/>
          </p:cNvSpPr>
          <p:nvPr>
            <p:ph type="body" idx="1"/>
          </p:nvPr>
        </p:nvSpPr>
        <p:spPr>
          <a:noFill/>
        </p:spPr>
        <p:txBody>
          <a:bodyPr/>
          <a:lstStyle/>
          <a:p>
            <a:pPr eaLnBrk="1" hangingPunct="1"/>
            <a:endParaRPr lang="ja-JP" altLang="ja-JP">
              <a:ea typeface="ＭＳ Ｐ明朝" pitchFamily="18" charset="-128"/>
            </a:endParaRPr>
          </a:p>
        </p:txBody>
      </p:sp>
    </p:spTree>
    <p:extLst>
      <p:ext uri="{BB962C8B-B14F-4D97-AF65-F5344CB8AC3E}">
        <p14:creationId xmlns:p14="http://schemas.microsoft.com/office/powerpoint/2010/main" val="2726145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1" name="Rectangle 7"/>
          <p:cNvSpPr>
            <a:spLocks noGrp="1" noChangeArrowheads="1"/>
          </p:cNvSpPr>
          <p:nvPr>
            <p:ph type="sldNum" sz="quarter" idx="5"/>
          </p:nvPr>
        </p:nvSpPr>
        <p:spPr>
          <a:xfrm>
            <a:off x="3819525" y="9377363"/>
            <a:ext cx="2921000" cy="493712"/>
          </a:xfrm>
          <a:prstGeom prst="rect">
            <a:avLst/>
          </a:prstGeom>
          <a:noFill/>
        </p:spPr>
        <p:txBody>
          <a:bodyPr/>
          <a:lstStyle>
            <a:lvl1pPr>
              <a:defRPr>
                <a:solidFill>
                  <a:schemeClr val="tx1"/>
                </a:solidFill>
                <a:latin typeface="Arial" charset="0"/>
                <a:ea typeface="ＭＳ Ｐゴシック" pitchFamily="50" charset="-128"/>
              </a:defRPr>
            </a:lvl1pPr>
            <a:lvl2pPr marL="736001" indent="-282844">
              <a:defRPr>
                <a:solidFill>
                  <a:schemeClr val="tx1"/>
                </a:solidFill>
                <a:latin typeface="Arial" charset="0"/>
                <a:ea typeface="ＭＳ Ｐゴシック" pitchFamily="50" charset="-128"/>
              </a:defRPr>
            </a:lvl2pPr>
            <a:lvl3pPr marL="1132890" indent="-226578">
              <a:defRPr>
                <a:solidFill>
                  <a:schemeClr val="tx1"/>
                </a:solidFill>
                <a:latin typeface="Arial" charset="0"/>
                <a:ea typeface="ＭＳ Ｐゴシック" pitchFamily="50" charset="-128"/>
              </a:defRPr>
            </a:lvl3pPr>
            <a:lvl4pPr marL="1586051" indent="-226578">
              <a:defRPr>
                <a:solidFill>
                  <a:schemeClr val="tx1"/>
                </a:solidFill>
                <a:latin typeface="Arial" charset="0"/>
                <a:ea typeface="ＭＳ Ｐゴシック" pitchFamily="50" charset="-128"/>
              </a:defRPr>
            </a:lvl4pPr>
            <a:lvl5pPr marL="2039205" indent="-226578">
              <a:defRPr>
                <a:solidFill>
                  <a:schemeClr val="tx1"/>
                </a:solidFill>
                <a:latin typeface="Arial" charset="0"/>
                <a:ea typeface="ＭＳ Ｐゴシック" pitchFamily="50" charset="-128"/>
              </a:defRPr>
            </a:lvl5pPr>
            <a:lvl6pPr marL="2477160" indent="-226578" eaLnBrk="0" fontAlgn="base" hangingPunct="0">
              <a:spcBef>
                <a:spcPct val="0"/>
              </a:spcBef>
              <a:spcAft>
                <a:spcPct val="0"/>
              </a:spcAft>
              <a:defRPr>
                <a:solidFill>
                  <a:schemeClr val="tx1"/>
                </a:solidFill>
                <a:latin typeface="Arial" charset="0"/>
                <a:ea typeface="ＭＳ Ｐゴシック" pitchFamily="50" charset="-128"/>
              </a:defRPr>
            </a:lvl6pPr>
            <a:lvl7pPr marL="2915107" indent="-226578" eaLnBrk="0" fontAlgn="base" hangingPunct="0">
              <a:spcBef>
                <a:spcPct val="0"/>
              </a:spcBef>
              <a:spcAft>
                <a:spcPct val="0"/>
              </a:spcAft>
              <a:defRPr>
                <a:solidFill>
                  <a:schemeClr val="tx1"/>
                </a:solidFill>
                <a:latin typeface="Arial" charset="0"/>
                <a:ea typeface="ＭＳ Ｐゴシック" pitchFamily="50" charset="-128"/>
              </a:defRPr>
            </a:lvl7pPr>
            <a:lvl8pPr marL="3353059" indent="-226578" eaLnBrk="0" fontAlgn="base" hangingPunct="0">
              <a:spcBef>
                <a:spcPct val="0"/>
              </a:spcBef>
              <a:spcAft>
                <a:spcPct val="0"/>
              </a:spcAft>
              <a:defRPr>
                <a:solidFill>
                  <a:schemeClr val="tx1"/>
                </a:solidFill>
                <a:latin typeface="Arial" charset="0"/>
                <a:ea typeface="ＭＳ Ｐゴシック" pitchFamily="50" charset="-128"/>
              </a:defRPr>
            </a:lvl8pPr>
            <a:lvl9pPr marL="3791008" indent="-226578" eaLnBrk="0" fontAlgn="base" hangingPunct="0">
              <a:spcBef>
                <a:spcPct val="0"/>
              </a:spcBef>
              <a:spcAft>
                <a:spcPct val="0"/>
              </a:spcAft>
              <a:defRPr>
                <a:solidFill>
                  <a:schemeClr val="tx1"/>
                </a:solidFill>
                <a:latin typeface="Arial" charset="0"/>
                <a:ea typeface="ＭＳ Ｐゴシック" pitchFamily="50" charset="-128"/>
              </a:defRPr>
            </a:lvl9pPr>
          </a:lstStyle>
          <a:p>
            <a:fld id="{579AF393-487F-4607-8650-0D72DDC470B1}" type="slidenum">
              <a:rPr lang="en-US" altLang="ja-JP" smtClean="0">
                <a:latin typeface="Times New Roman" pitchFamily="18" charset="0"/>
              </a:rPr>
              <a:pPr/>
              <a:t>14</a:t>
            </a:fld>
            <a:endParaRPr lang="en-US" altLang="ja-JP">
              <a:latin typeface="Times New Roman" pitchFamily="18" charset="0"/>
            </a:endParaRPr>
          </a:p>
        </p:txBody>
      </p:sp>
      <p:sp>
        <p:nvSpPr>
          <p:cNvPr id="1422" name="Rectangle 2"/>
          <p:cNvSpPr>
            <a:spLocks noGrp="1" noRot="1" noChangeAspect="1" noChangeArrowheads="1" noTextEdit="1"/>
          </p:cNvSpPr>
          <p:nvPr>
            <p:ph type="sldImg"/>
          </p:nvPr>
        </p:nvSpPr>
        <p:spPr>
          <a:xfrm>
            <a:off x="82550" y="741363"/>
            <a:ext cx="6578600" cy="3700462"/>
          </a:xfrm>
          <a:ln/>
        </p:spPr>
      </p:sp>
      <p:sp>
        <p:nvSpPr>
          <p:cNvPr id="1423" name="Rectangle 3"/>
          <p:cNvSpPr>
            <a:spLocks noGrp="1" noChangeArrowheads="1"/>
          </p:cNvSpPr>
          <p:nvPr>
            <p:ph type="body" idx="1"/>
          </p:nvPr>
        </p:nvSpPr>
        <p:spPr>
          <a:noFill/>
        </p:spPr>
        <p:txBody>
          <a:bodyPr/>
          <a:lstStyle/>
          <a:p>
            <a:pPr eaLnBrk="1" hangingPunct="1"/>
            <a:endParaRPr lang="ja-JP" altLang="ja-JP">
              <a:ea typeface="ＭＳ Ｐ明朝" pitchFamily="18" charset="-128"/>
            </a:endParaRPr>
          </a:p>
        </p:txBody>
      </p:sp>
    </p:spTree>
    <p:extLst>
      <p:ext uri="{BB962C8B-B14F-4D97-AF65-F5344CB8AC3E}">
        <p14:creationId xmlns:p14="http://schemas.microsoft.com/office/powerpoint/2010/main" val="776899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2550" y="741363"/>
            <a:ext cx="6578600" cy="3700462"/>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920981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2550" y="741363"/>
            <a:ext cx="6578600" cy="3700462"/>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604921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2550" y="741363"/>
            <a:ext cx="6578600" cy="3700462"/>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66136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2550" y="741363"/>
            <a:ext cx="6578600" cy="3700462"/>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177847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12" name="Shape 63"/>
          <p:cNvSpPr>
            <a:spLocks noGrp="1" noRot="1" noChangeAspect="1"/>
          </p:cNvSpPr>
          <p:nvPr>
            <p:ph type="sldImg" idx="2"/>
          </p:nvPr>
        </p:nvSpPr>
        <p:spPr>
          <a:xfrm>
            <a:off x="82550" y="741363"/>
            <a:ext cx="6577013" cy="37004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3" name="Shape 64"/>
          <p:cNvSpPr txBox="1">
            <a:spLocks noGrp="1"/>
          </p:cNvSpPr>
          <p:nvPr>
            <p:ph type="body" idx="1"/>
          </p:nvPr>
        </p:nvSpPr>
        <p:spPr>
          <a:xfrm>
            <a:off x="674212" y="4689515"/>
            <a:ext cx="5393690" cy="4442698"/>
          </a:xfrm>
          <a:prstGeom prst="rect">
            <a:avLst/>
          </a:prstGeom>
        </p:spPr>
        <p:txBody>
          <a:bodyPr lIns="94922" tIns="94922" rIns="94922" bIns="94922" anchor="t" anchorCtr="0">
            <a:noAutofit/>
          </a:bodyPr>
          <a:lstStyle/>
          <a:p>
            <a:endParaRPr/>
          </a:p>
        </p:txBody>
      </p:sp>
    </p:spTree>
    <p:extLst>
      <p:ext uri="{BB962C8B-B14F-4D97-AF65-F5344CB8AC3E}">
        <p14:creationId xmlns:p14="http://schemas.microsoft.com/office/powerpoint/2010/main" val="3394107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1" name="スライド イメージ プレースホルダー 1"/>
          <p:cNvSpPr>
            <a:spLocks noGrp="1" noRot="1" noChangeAspect="1"/>
          </p:cNvSpPr>
          <p:nvPr>
            <p:ph type="sldImg"/>
          </p:nvPr>
        </p:nvSpPr>
        <p:spPr>
          <a:xfrm>
            <a:off x="82550" y="741363"/>
            <a:ext cx="6578600" cy="3700462"/>
          </a:xfrm>
        </p:spPr>
      </p:sp>
      <p:sp>
        <p:nvSpPr>
          <p:cNvPr id="1632"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601701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 name="スライド イメージ プレースホルダー 1"/>
          <p:cNvSpPr>
            <a:spLocks noGrp="1" noRot="1" noChangeAspect="1"/>
          </p:cNvSpPr>
          <p:nvPr>
            <p:ph type="sldImg"/>
          </p:nvPr>
        </p:nvSpPr>
        <p:spPr>
          <a:xfrm>
            <a:off x="82550" y="741363"/>
            <a:ext cx="6577013" cy="3700462"/>
          </a:xfrm>
        </p:spPr>
      </p:sp>
      <p:sp>
        <p:nvSpPr>
          <p:cNvPr id="1096"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679970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スライド イメージ プレースホルダー 1"/>
          <p:cNvSpPr>
            <a:spLocks noGrp="1" noRot="1" noChangeAspect="1"/>
          </p:cNvSpPr>
          <p:nvPr>
            <p:ph type="sldImg"/>
          </p:nvPr>
        </p:nvSpPr>
        <p:spPr>
          <a:xfrm>
            <a:off x="82550" y="741363"/>
            <a:ext cx="6577013" cy="3700462"/>
          </a:xfrm>
        </p:spPr>
      </p:sp>
      <p:sp>
        <p:nvSpPr>
          <p:cNvPr id="1104"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790326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スライド イメージ プレースホルダー 1"/>
          <p:cNvSpPr>
            <a:spLocks noGrp="1" noRot="1" noChangeAspect="1"/>
          </p:cNvSpPr>
          <p:nvPr>
            <p:ph type="sldImg"/>
          </p:nvPr>
        </p:nvSpPr>
        <p:spPr>
          <a:xfrm>
            <a:off x="82550" y="741363"/>
            <a:ext cx="6578600" cy="3700462"/>
          </a:xfrm>
        </p:spPr>
      </p:sp>
      <p:sp>
        <p:nvSpPr>
          <p:cNvPr id="1122"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02700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4" name="スライド イメージ プレースホルダー 1"/>
          <p:cNvSpPr>
            <a:spLocks noGrp="1" noRot="1" noChangeAspect="1"/>
          </p:cNvSpPr>
          <p:nvPr>
            <p:ph type="sldImg"/>
          </p:nvPr>
        </p:nvSpPr>
        <p:spPr>
          <a:xfrm>
            <a:off x="82550" y="741363"/>
            <a:ext cx="6578600" cy="3700462"/>
          </a:xfrm>
        </p:spPr>
      </p:sp>
      <p:sp>
        <p:nvSpPr>
          <p:cNvPr id="1135"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387908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1" name="スライド イメージ プレースホルダー 1"/>
          <p:cNvSpPr>
            <a:spLocks noGrp="1" noRot="1" noChangeAspect="1"/>
          </p:cNvSpPr>
          <p:nvPr>
            <p:ph type="sldImg"/>
          </p:nvPr>
        </p:nvSpPr>
        <p:spPr>
          <a:xfrm>
            <a:off x="82550" y="741363"/>
            <a:ext cx="6578600" cy="3700462"/>
          </a:xfrm>
        </p:spPr>
      </p:sp>
      <p:sp>
        <p:nvSpPr>
          <p:cNvPr id="1152"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049663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 name="スライド イメージ プレースホルダー 1"/>
          <p:cNvSpPr>
            <a:spLocks noGrp="1" noRot="1" noChangeAspect="1"/>
          </p:cNvSpPr>
          <p:nvPr>
            <p:ph type="sldImg"/>
          </p:nvPr>
        </p:nvSpPr>
        <p:spPr>
          <a:xfrm>
            <a:off x="82550" y="741363"/>
            <a:ext cx="6577013" cy="3700462"/>
          </a:xfrm>
        </p:spPr>
      </p:sp>
      <p:sp>
        <p:nvSpPr>
          <p:cNvPr id="129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94051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2550" y="741363"/>
            <a:ext cx="6578600" cy="3700462"/>
          </a:xfrm>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66677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48" name="Shape 57"/>
          <p:cNvSpPr>
            <a:spLocks noGrp="1" noRot="1" noChangeAspect="1"/>
          </p:cNvSpPr>
          <p:nvPr>
            <p:ph type="sldImg" idx="2"/>
          </p:nvPr>
        </p:nvSpPr>
        <p:spPr>
          <a:xfrm>
            <a:off x="82550" y="741363"/>
            <a:ext cx="6577013" cy="37004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9" name="Shape 58"/>
          <p:cNvSpPr txBox="1">
            <a:spLocks noGrp="1"/>
          </p:cNvSpPr>
          <p:nvPr>
            <p:ph type="body" idx="1"/>
          </p:nvPr>
        </p:nvSpPr>
        <p:spPr>
          <a:xfrm>
            <a:off x="674212" y="4689515"/>
            <a:ext cx="5393690" cy="4442698"/>
          </a:xfrm>
          <a:prstGeom prst="rect">
            <a:avLst/>
          </a:prstGeom>
        </p:spPr>
        <p:txBody>
          <a:bodyPr lIns="94922" tIns="94922" rIns="94922" bIns="94922" anchor="t" anchorCtr="0">
            <a:noAutofit/>
          </a:bodyPr>
          <a:lstStyle/>
          <a:p>
            <a:endParaRPr dirty="0"/>
          </a:p>
        </p:txBody>
      </p:sp>
    </p:spTree>
    <p:extLst>
      <p:ext uri="{BB962C8B-B14F-4D97-AF65-F5344CB8AC3E}">
        <p14:creationId xmlns:p14="http://schemas.microsoft.com/office/powerpoint/2010/main" val="24302864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36" name="Rectangle 6"/>
          <p:cNvSpPr/>
          <p:nvPr/>
        </p:nvSpPr>
        <p:spPr>
          <a:xfrm>
            <a:off x="1" y="4800600"/>
            <a:ext cx="9144000" cy="34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037" name="Rectangle 7"/>
          <p:cNvSpPr/>
          <p:nvPr/>
        </p:nvSpPr>
        <p:spPr>
          <a:xfrm>
            <a:off x="1" y="4750738"/>
            <a:ext cx="9144000" cy="49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38" name="Title 1"/>
          <p:cNvSpPr>
            <a:spLocks noGrp="1"/>
          </p:cNvSpPr>
          <p:nvPr>
            <p:ph type="ctrTitle"/>
          </p:nvPr>
        </p:nvSpPr>
        <p:spPr>
          <a:xfrm>
            <a:off x="822960" y="569214"/>
            <a:ext cx="7543800" cy="2674620"/>
          </a:xfrm>
        </p:spPr>
        <p:txBody>
          <a:bodyPr anchor="ctr">
            <a:normAutofit/>
          </a:bodyPr>
          <a:lstStyle>
            <a:lvl1pPr algn="l">
              <a:lnSpc>
                <a:spcPct val="85000"/>
              </a:lnSpc>
              <a:defRPr sz="3600" spc="-38" baseline="0">
                <a:solidFill>
                  <a:schemeClr val="tx1">
                    <a:lumMod val="85000"/>
                    <a:lumOff val="15000"/>
                  </a:schemeClr>
                </a:solidFill>
              </a:defRPr>
            </a:lvl1pPr>
          </a:lstStyle>
          <a:p>
            <a:r>
              <a:rPr lang="ja-JP" altLang="en-US" dirty="0"/>
              <a:t>マスター タイトルの書式設定</a:t>
            </a:r>
            <a:endParaRPr lang="en-US" dirty="0"/>
          </a:p>
        </p:txBody>
      </p:sp>
      <p:sp>
        <p:nvSpPr>
          <p:cNvPr id="1039" name="Subtitle 2"/>
          <p:cNvSpPr>
            <a:spLocks noGrp="1"/>
          </p:cNvSpPr>
          <p:nvPr>
            <p:ph type="subTitle" idx="1"/>
          </p:nvPr>
        </p:nvSpPr>
        <p:spPr>
          <a:xfrm>
            <a:off x="825038" y="3341716"/>
            <a:ext cx="7543800" cy="85725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ja-JP" altLang="en-US"/>
              <a:t>マスター サブタイトルの書式設定</a:t>
            </a:r>
            <a:endParaRPr lang="en-US" dirty="0"/>
          </a:p>
        </p:txBody>
      </p:sp>
      <p:sp>
        <p:nvSpPr>
          <p:cNvPr id="1040" name="Footer Placeholder 4"/>
          <p:cNvSpPr>
            <a:spLocks noGrp="1"/>
          </p:cNvSpPr>
          <p:nvPr>
            <p:ph type="ftr" sz="quarter" idx="11"/>
          </p:nvPr>
        </p:nvSpPr>
        <p:spPr/>
        <p:txBody>
          <a:bodyPr/>
          <a:lstStyle/>
          <a:p>
            <a:endParaRPr lang="en-US" dirty="0"/>
          </a:p>
        </p:txBody>
      </p:sp>
      <p:sp>
        <p:nvSpPr>
          <p:cNvPr id="1041" name="Slide Number Placeholder 5"/>
          <p:cNvSpPr>
            <a:spLocks noGrp="1"/>
          </p:cNvSpPr>
          <p:nvPr>
            <p:ph type="sldNum" sz="quarter" idx="12"/>
          </p:nvPr>
        </p:nvSpPr>
        <p:spPr/>
        <p:txBody>
          <a:bodyPr/>
          <a:lstStyle/>
          <a:p>
            <a:fld id="{00000000-1234-1234-1234-123412341234}" type="slidenum">
              <a:rPr lang="en-US" altLang="ja" sz="1000" smtClean="0">
                <a:solidFill>
                  <a:schemeClr val="dk2"/>
                </a:solidFill>
              </a:rPr>
              <a:pPr/>
              <a:t>‹#›</a:t>
            </a:fld>
            <a:endParaRPr lang="ja" altLang="en-US" sz="1000">
              <a:solidFill>
                <a:schemeClr val="dk2"/>
              </a:solidFill>
            </a:endParaRPr>
          </a:p>
        </p:txBody>
      </p:sp>
      <p:cxnSp>
        <p:nvCxnSpPr>
          <p:cNvPr id="1042"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43" name="Picture 10" descr="AsysLogo_Lのコピー"/>
          <p:cNvPicPr>
            <a:picLocks noChangeAspect="1" noChangeArrowheads="1"/>
          </p:cNvPicPr>
          <p:nvPr userDrawn="1"/>
        </p:nvPicPr>
        <p:blipFill>
          <a:blip r:embed="rId2"/>
          <a:stretch>
            <a:fillRect/>
          </a:stretch>
        </p:blipFill>
        <p:spPr>
          <a:xfrm>
            <a:off x="191217" y="4859097"/>
            <a:ext cx="442912" cy="214850"/>
          </a:xfrm>
          <a:prstGeom prst="rect">
            <a:avLst/>
          </a:prstGeom>
          <a:noFill/>
          <a:ln>
            <a:noFill/>
          </a:ln>
        </p:spPr>
      </p:pic>
      <p:pic>
        <p:nvPicPr>
          <p:cNvPr id="1044" name="Picture 12" descr="株式会社エイシスのコピー"/>
          <p:cNvPicPr>
            <a:picLocks noChangeAspect="1" noChangeArrowheads="1"/>
          </p:cNvPicPr>
          <p:nvPr userDrawn="1"/>
        </p:nvPicPr>
        <p:blipFill>
          <a:blip r:embed="rId3"/>
          <a:stretch>
            <a:fillRect/>
          </a:stretch>
        </p:blipFill>
        <p:spPr>
          <a:xfrm>
            <a:off x="767821" y="4873415"/>
            <a:ext cx="1149290" cy="186214"/>
          </a:xfrm>
          <a:prstGeom prst="rect">
            <a:avLst/>
          </a:prstGeom>
          <a:noFill/>
          <a:ln>
            <a:noFill/>
          </a:ln>
        </p:spPr>
      </p:pic>
    </p:spTree>
    <p:extLst>
      <p:ext uri="{BB962C8B-B14F-4D97-AF65-F5344CB8AC3E}">
        <p14:creationId xmlns:p14="http://schemas.microsoft.com/office/powerpoint/2010/main" val="623871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46" name="Title 1"/>
          <p:cNvSpPr>
            <a:spLocks noGrp="1"/>
          </p:cNvSpPr>
          <p:nvPr>
            <p:ph type="title"/>
          </p:nvPr>
        </p:nvSpPr>
        <p:spPr/>
        <p:txBody>
          <a:bodyPr/>
          <a:lstStyle/>
          <a:p>
            <a:r>
              <a:rPr lang="ja-JP" altLang="en-US" dirty="0"/>
              <a:t>マスター タイトルの書式設定</a:t>
            </a:r>
            <a:endParaRPr lang="en-US" dirty="0"/>
          </a:p>
        </p:txBody>
      </p:sp>
      <p:sp>
        <p:nvSpPr>
          <p:cNvPr id="1047" name="Content Placeholder 2"/>
          <p:cNvSpPr>
            <a:spLocks noGrp="1"/>
          </p:cNvSpPr>
          <p:nvPr>
            <p:ph idx="1"/>
          </p:nvPr>
        </p:nvSpPr>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048" name="Footer Placeholder 4"/>
          <p:cNvSpPr>
            <a:spLocks noGrp="1"/>
          </p:cNvSpPr>
          <p:nvPr>
            <p:ph type="ftr" sz="quarter" idx="11"/>
          </p:nvPr>
        </p:nvSpPr>
        <p:spPr/>
        <p:txBody>
          <a:bodyPr/>
          <a:lstStyle/>
          <a:p>
            <a:endParaRPr lang="en-US" dirty="0"/>
          </a:p>
        </p:txBody>
      </p:sp>
      <p:sp>
        <p:nvSpPr>
          <p:cNvPr id="1049" name="Slide Number Placeholder 5"/>
          <p:cNvSpPr>
            <a:spLocks noGrp="1"/>
          </p:cNvSpPr>
          <p:nvPr>
            <p:ph type="sldNum" sz="quarter" idx="12"/>
          </p:nvPr>
        </p:nvSpPr>
        <p:spPr/>
        <p:txBody>
          <a:bodyPr/>
          <a:lstStyle/>
          <a:p>
            <a:fld id="{00000000-1234-1234-1234-123412341234}" type="slidenum">
              <a:rPr lang="en-US" altLang="ja" sz="1000" smtClean="0">
                <a:solidFill>
                  <a:schemeClr val="dk2"/>
                </a:solidFill>
              </a:rPr>
              <a:pPr/>
              <a:t>‹#›</a:t>
            </a:fld>
            <a:endParaRPr lang="ja" altLang="en-US" sz="1000">
              <a:solidFill>
                <a:schemeClr val="dk2"/>
              </a:solidFill>
            </a:endParaRPr>
          </a:p>
        </p:txBody>
      </p:sp>
    </p:spTree>
    <p:extLst>
      <p:ext uri="{BB962C8B-B14F-4D97-AF65-F5344CB8AC3E}">
        <p14:creationId xmlns:p14="http://schemas.microsoft.com/office/powerpoint/2010/main" val="2165498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51" name="Title 7"/>
          <p:cNvSpPr>
            <a:spLocks noGrp="1"/>
          </p:cNvSpPr>
          <p:nvPr>
            <p:ph type="title"/>
          </p:nvPr>
        </p:nvSpPr>
        <p:spPr>
          <a:xfrm>
            <a:off x="337458" y="205740"/>
            <a:ext cx="8501743" cy="601981"/>
          </a:xfrm>
        </p:spPr>
        <p:txBody>
          <a:bodyPr/>
          <a:lstStyle/>
          <a:p>
            <a:r>
              <a:rPr lang="ja-JP" altLang="en-US" dirty="0"/>
              <a:t>マスター タイトルの書式設定</a:t>
            </a:r>
            <a:endParaRPr lang="en-US" dirty="0"/>
          </a:p>
        </p:txBody>
      </p:sp>
      <p:sp>
        <p:nvSpPr>
          <p:cNvPr id="1052" name="Content Placeholder 2"/>
          <p:cNvSpPr>
            <a:spLocks noGrp="1"/>
          </p:cNvSpPr>
          <p:nvPr>
            <p:ph sz="half" idx="1"/>
          </p:nvPr>
        </p:nvSpPr>
        <p:spPr>
          <a:xfrm>
            <a:off x="337458" y="889002"/>
            <a:ext cx="4188823" cy="3017519"/>
          </a:xfrm>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053" name="Content Placeholder 3"/>
          <p:cNvSpPr>
            <a:spLocks noGrp="1"/>
          </p:cNvSpPr>
          <p:nvPr>
            <p:ph sz="half" idx="2"/>
          </p:nvPr>
        </p:nvSpPr>
        <p:spPr>
          <a:xfrm>
            <a:off x="4663440" y="889001"/>
            <a:ext cx="4175760" cy="3017520"/>
          </a:xfrm>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054" name="Footer Placeholder 5"/>
          <p:cNvSpPr>
            <a:spLocks noGrp="1"/>
          </p:cNvSpPr>
          <p:nvPr>
            <p:ph type="ftr" sz="quarter" idx="11"/>
          </p:nvPr>
        </p:nvSpPr>
        <p:spPr/>
        <p:txBody>
          <a:bodyPr/>
          <a:lstStyle/>
          <a:p>
            <a:endParaRPr lang="en-US" dirty="0"/>
          </a:p>
        </p:txBody>
      </p:sp>
      <p:sp>
        <p:nvSpPr>
          <p:cNvPr id="1055" name="Slide Number Placeholder 6"/>
          <p:cNvSpPr>
            <a:spLocks noGrp="1"/>
          </p:cNvSpPr>
          <p:nvPr>
            <p:ph type="sldNum" sz="quarter" idx="12"/>
          </p:nvPr>
        </p:nvSpPr>
        <p:spPr/>
        <p:txBody>
          <a:bodyPr/>
          <a:lstStyle/>
          <a:p>
            <a:fld id="{00000000-1234-1234-1234-123412341234}" type="slidenum">
              <a:rPr lang="en-US" altLang="ja" sz="1000" smtClean="0">
                <a:solidFill>
                  <a:schemeClr val="dk2"/>
                </a:solidFill>
              </a:rPr>
              <a:pPr/>
              <a:t>‹#›</a:t>
            </a:fld>
            <a:endParaRPr lang="ja" altLang="en-US" sz="1000">
              <a:solidFill>
                <a:schemeClr val="dk2"/>
              </a:solidFill>
            </a:endParaRPr>
          </a:p>
        </p:txBody>
      </p:sp>
    </p:spTree>
    <p:extLst>
      <p:ext uri="{BB962C8B-B14F-4D97-AF65-F5344CB8AC3E}">
        <p14:creationId xmlns:p14="http://schemas.microsoft.com/office/powerpoint/2010/main" val="4276821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57" name="Title 9"/>
          <p:cNvSpPr>
            <a:spLocks noGrp="1"/>
          </p:cNvSpPr>
          <p:nvPr>
            <p:ph type="title"/>
          </p:nvPr>
        </p:nvSpPr>
        <p:spPr>
          <a:xfrm>
            <a:off x="315686" y="205740"/>
            <a:ext cx="8523514" cy="601981"/>
          </a:xfrm>
        </p:spPr>
        <p:txBody>
          <a:bodyPr/>
          <a:lstStyle/>
          <a:p>
            <a:r>
              <a:rPr lang="ja-JP" altLang="en-US" dirty="0"/>
              <a:t>マスター タイトルの書式設定</a:t>
            </a:r>
            <a:endParaRPr lang="en-US" dirty="0"/>
          </a:p>
        </p:txBody>
      </p:sp>
      <p:sp>
        <p:nvSpPr>
          <p:cNvPr id="1058" name="Text Placeholder 2"/>
          <p:cNvSpPr>
            <a:spLocks noGrp="1"/>
          </p:cNvSpPr>
          <p:nvPr>
            <p:ph type="body" idx="1"/>
          </p:nvPr>
        </p:nvSpPr>
        <p:spPr>
          <a:xfrm>
            <a:off x="315686" y="889240"/>
            <a:ext cx="4210594"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1059" name="Content Placeholder 3"/>
          <p:cNvSpPr>
            <a:spLocks noGrp="1"/>
          </p:cNvSpPr>
          <p:nvPr>
            <p:ph sz="half" idx="2"/>
          </p:nvPr>
        </p:nvSpPr>
        <p:spPr>
          <a:xfrm>
            <a:off x="315686" y="1441451"/>
            <a:ext cx="4210594" cy="246507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60" name="Text Placeholder 4"/>
          <p:cNvSpPr>
            <a:spLocks noGrp="1"/>
          </p:cNvSpPr>
          <p:nvPr>
            <p:ph type="body" sz="quarter" idx="3"/>
          </p:nvPr>
        </p:nvSpPr>
        <p:spPr>
          <a:xfrm>
            <a:off x="4663440" y="889240"/>
            <a:ext cx="417576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1061" name="Content Placeholder 5"/>
          <p:cNvSpPr>
            <a:spLocks noGrp="1"/>
          </p:cNvSpPr>
          <p:nvPr>
            <p:ph sz="quarter" idx="4"/>
          </p:nvPr>
        </p:nvSpPr>
        <p:spPr>
          <a:xfrm>
            <a:off x="4663440" y="1441451"/>
            <a:ext cx="4175760" cy="2465070"/>
          </a:xfrm>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062" name="Footer Placeholder 7"/>
          <p:cNvSpPr>
            <a:spLocks noGrp="1"/>
          </p:cNvSpPr>
          <p:nvPr>
            <p:ph type="ftr" sz="quarter" idx="11"/>
          </p:nvPr>
        </p:nvSpPr>
        <p:spPr/>
        <p:txBody>
          <a:bodyPr/>
          <a:lstStyle/>
          <a:p>
            <a:endParaRPr lang="en-US" dirty="0"/>
          </a:p>
        </p:txBody>
      </p:sp>
      <p:sp>
        <p:nvSpPr>
          <p:cNvPr id="1063" name="Slide Number Placeholder 8"/>
          <p:cNvSpPr>
            <a:spLocks noGrp="1"/>
          </p:cNvSpPr>
          <p:nvPr>
            <p:ph type="sldNum" sz="quarter" idx="12"/>
          </p:nvPr>
        </p:nvSpPr>
        <p:spPr/>
        <p:txBody>
          <a:bodyPr/>
          <a:lstStyle/>
          <a:p>
            <a:fld id="{00000000-1234-1234-1234-123412341234}" type="slidenum">
              <a:rPr lang="en-US" altLang="ja" sz="1000" smtClean="0">
                <a:solidFill>
                  <a:schemeClr val="dk2"/>
                </a:solidFill>
              </a:rPr>
              <a:pPr/>
              <a:t>‹#›</a:t>
            </a:fld>
            <a:endParaRPr lang="ja" altLang="en-US" sz="1000">
              <a:solidFill>
                <a:schemeClr val="dk2"/>
              </a:solidFill>
            </a:endParaRPr>
          </a:p>
        </p:txBody>
      </p:sp>
    </p:spTree>
    <p:extLst>
      <p:ext uri="{BB962C8B-B14F-4D97-AF65-F5344CB8AC3E}">
        <p14:creationId xmlns:p14="http://schemas.microsoft.com/office/powerpoint/2010/main" val="2415402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065" name="Title 1"/>
          <p:cNvSpPr>
            <a:spLocks noGrp="1"/>
          </p:cNvSpPr>
          <p:nvPr>
            <p:ph type="title"/>
          </p:nvPr>
        </p:nvSpPr>
        <p:spPr/>
        <p:txBody>
          <a:bodyPr/>
          <a:lstStyle/>
          <a:p>
            <a:r>
              <a:rPr lang="ja-JP" altLang="en-US" dirty="0"/>
              <a:t>マスター タイトルの書式設定</a:t>
            </a:r>
            <a:endParaRPr lang="en-US" dirty="0"/>
          </a:p>
        </p:txBody>
      </p:sp>
      <p:sp>
        <p:nvSpPr>
          <p:cNvPr id="1066" name="Footer Placeholder 3"/>
          <p:cNvSpPr>
            <a:spLocks noGrp="1"/>
          </p:cNvSpPr>
          <p:nvPr>
            <p:ph type="ftr" sz="quarter" idx="11"/>
          </p:nvPr>
        </p:nvSpPr>
        <p:spPr/>
        <p:txBody>
          <a:bodyPr/>
          <a:lstStyle/>
          <a:p>
            <a:endParaRPr lang="en-US" dirty="0"/>
          </a:p>
        </p:txBody>
      </p:sp>
      <p:sp>
        <p:nvSpPr>
          <p:cNvPr id="1067" name="Slide Number Placeholder 4"/>
          <p:cNvSpPr>
            <a:spLocks noGrp="1"/>
          </p:cNvSpPr>
          <p:nvPr>
            <p:ph type="sldNum" sz="quarter" idx="12"/>
          </p:nvPr>
        </p:nvSpPr>
        <p:spPr/>
        <p:txBody>
          <a:bodyPr/>
          <a:lstStyle/>
          <a:p>
            <a:fld id="{00000000-1234-1234-1234-123412341234}" type="slidenum">
              <a:rPr lang="en-US" altLang="ja" sz="1000" smtClean="0">
                <a:solidFill>
                  <a:schemeClr val="dk2"/>
                </a:solidFill>
              </a:rPr>
              <a:pPr/>
              <a:t>‹#›</a:t>
            </a:fld>
            <a:endParaRPr lang="ja" altLang="en-US" sz="1000">
              <a:solidFill>
                <a:schemeClr val="dk2"/>
              </a:solidFill>
            </a:endParaRPr>
          </a:p>
        </p:txBody>
      </p:sp>
    </p:spTree>
    <p:extLst>
      <p:ext uri="{BB962C8B-B14F-4D97-AF65-F5344CB8AC3E}">
        <p14:creationId xmlns:p14="http://schemas.microsoft.com/office/powerpoint/2010/main" val="551640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
        <p:cNvGrpSpPr/>
        <p:nvPr/>
      </p:nvGrpSpPr>
      <p:grpSpPr>
        <a:xfrm>
          <a:off x="0" y="0"/>
          <a:ext cx="0" cy="0"/>
          <a:chOff x="0" y="0"/>
          <a:chExt cx="0" cy="0"/>
        </a:xfrm>
      </p:grpSpPr>
      <p:sp>
        <p:nvSpPr>
          <p:cNvPr id="1069" name="Shape 17"/>
          <p:cNvSpPr txBox="1">
            <a:spLocks noGrp="1"/>
          </p:cNvSpPr>
          <p:nvPr>
            <p:ph type="title"/>
          </p:nvPr>
        </p:nvSpPr>
        <p:spPr>
          <a:xfrm>
            <a:off x="311700" y="224045"/>
            <a:ext cx="8520600" cy="5727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1070" name="Shape 18"/>
          <p:cNvSpPr txBox="1">
            <a:spLocks noGrp="1"/>
          </p:cNvSpPr>
          <p:nvPr>
            <p:ph type="body" idx="1"/>
          </p:nvPr>
        </p:nvSpPr>
        <p:spPr>
          <a:xfrm>
            <a:off x="311700" y="93149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071" name="Slide Number Placeholder 5"/>
          <p:cNvSpPr>
            <a:spLocks noGrp="1"/>
          </p:cNvSpPr>
          <p:nvPr>
            <p:ph type="sldNum" sz="quarter" idx="12"/>
          </p:nvPr>
        </p:nvSpPr>
        <p:spPr>
          <a:xfrm>
            <a:off x="8342439" y="4844840"/>
            <a:ext cx="617056" cy="273844"/>
          </a:xfrm>
        </p:spPr>
        <p:txBody>
          <a:bodyPr/>
          <a:lstStyle/>
          <a:p>
            <a:fld id="{00000000-1234-1234-1234-123412341234}" type="slidenum">
              <a:rPr lang="en-US" altLang="ja" sz="1000" smtClean="0">
                <a:solidFill>
                  <a:schemeClr val="dk2"/>
                </a:solidFill>
              </a:rPr>
              <a:pPr/>
              <a:t>‹#›</a:t>
            </a:fld>
            <a:endParaRPr lang="ja" altLang="en-US" sz="1000">
              <a:solidFill>
                <a:schemeClr val="dk2"/>
              </a:solidFill>
            </a:endParaRPr>
          </a:p>
        </p:txBody>
      </p:sp>
      <p:sp>
        <p:nvSpPr>
          <p:cNvPr id="1072" name="Footer Placeholder 4"/>
          <p:cNvSpPr>
            <a:spLocks noGrp="1"/>
          </p:cNvSpPr>
          <p:nvPr>
            <p:ph type="ftr" sz="quarter" idx="3"/>
          </p:nvPr>
        </p:nvSpPr>
        <p:spPr>
          <a:xfrm>
            <a:off x="2179321" y="4844840"/>
            <a:ext cx="5905500" cy="273844"/>
          </a:xfrm>
          <a:prstGeom prst="rect">
            <a:avLst/>
          </a:prstGeom>
        </p:spPr>
        <p:txBody>
          <a:bodyPr vert="horz" lIns="91440" tIns="45720" rIns="91440" bIns="45720" rtlCol="0" anchor="ctr"/>
          <a:lstStyle>
            <a:lvl1pPr algn="l">
              <a:defRPr sz="675" cap="all" baseline="0">
                <a:solidFill>
                  <a:sysClr val="windowText" lastClr="000000"/>
                </a:solidFill>
                <a:latin typeface="Meiryo UI" panose="020B0604030504040204" pitchFamily="50" charset="-128"/>
                <a:ea typeface="Meiryo UI" panose="020B0604030504040204" pitchFamily="50" charset="-128"/>
              </a:defRPr>
            </a:lvl1pPr>
          </a:lstStyle>
          <a:p>
            <a:endParaRPr lang="en-US" dirty="0"/>
          </a:p>
        </p:txBody>
      </p:sp>
    </p:spTree>
    <p:extLst>
      <p:ext uri="{BB962C8B-B14F-4D97-AF65-F5344CB8AC3E}">
        <p14:creationId xmlns:p14="http://schemas.microsoft.com/office/powerpoint/2010/main" val="333606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1074" name="タイトル 1"/>
          <p:cNvSpPr>
            <a:spLocks noGrp="1"/>
          </p:cNvSpPr>
          <p:nvPr>
            <p:ph type="title" sz="quarter"/>
          </p:nvPr>
        </p:nvSpPr>
        <p:spPr>
          <a:xfrm>
            <a:off x="250827" y="141685"/>
            <a:ext cx="6297613" cy="450056"/>
          </a:xfrm>
        </p:spPr>
        <p:txBody>
          <a:bodyPr/>
          <a:lstStyle/>
          <a:p>
            <a:r>
              <a:rPr lang="ja-JP" altLang="en-US"/>
              <a:t>マスター タイトルの書式設定</a:t>
            </a:r>
          </a:p>
        </p:txBody>
      </p:sp>
      <p:sp>
        <p:nvSpPr>
          <p:cNvPr id="1075" name="コンテンツ プレースホルダー 2"/>
          <p:cNvSpPr>
            <a:spLocks noGrp="1"/>
          </p:cNvSpPr>
          <p:nvPr>
            <p:ph sz="quarter" idx="1"/>
          </p:nvPr>
        </p:nvSpPr>
        <p:spPr>
          <a:xfrm>
            <a:off x="319089" y="1227536"/>
            <a:ext cx="4186237" cy="145375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76" name="コンテンツ プレースホルダー 3"/>
          <p:cNvSpPr>
            <a:spLocks noGrp="1"/>
          </p:cNvSpPr>
          <p:nvPr>
            <p:ph sz="quarter" idx="2"/>
          </p:nvPr>
        </p:nvSpPr>
        <p:spPr>
          <a:xfrm>
            <a:off x="4657726" y="1227536"/>
            <a:ext cx="4186238" cy="145375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77" name="コンテンツ プレースホルダー 4"/>
          <p:cNvSpPr>
            <a:spLocks noGrp="1"/>
          </p:cNvSpPr>
          <p:nvPr>
            <p:ph sz="quarter" idx="3"/>
          </p:nvPr>
        </p:nvSpPr>
        <p:spPr>
          <a:xfrm>
            <a:off x="319089" y="2795587"/>
            <a:ext cx="4186237" cy="145375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78" name="コンテンツ プレースホルダー 5"/>
          <p:cNvSpPr>
            <a:spLocks noGrp="1"/>
          </p:cNvSpPr>
          <p:nvPr>
            <p:ph sz="quarter" idx="4"/>
          </p:nvPr>
        </p:nvSpPr>
        <p:spPr>
          <a:xfrm>
            <a:off x="4657726" y="2795587"/>
            <a:ext cx="4186238" cy="145375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79" name="Rectangle 4"/>
          <p:cNvSpPr>
            <a:spLocks noGrp="1" noChangeArrowheads="1"/>
          </p:cNvSpPr>
          <p:nvPr>
            <p:ph type="ftr" sz="quarter" idx="10"/>
          </p:nvPr>
        </p:nvSpPr>
        <p:spPr>
          <a:ln/>
        </p:spPr>
        <p:txBody>
          <a:bodyPr/>
          <a:lstStyle>
            <a:lvl1pPr>
              <a:defRPr/>
            </a:lvl1pPr>
          </a:lstStyle>
          <a:p>
            <a:pPr>
              <a:defRPr/>
            </a:pPr>
            <a:endParaRPr lang="de-DE" altLang="ja-JP"/>
          </a:p>
        </p:txBody>
      </p:sp>
    </p:spTree>
    <p:extLst>
      <p:ext uri="{BB962C8B-B14F-4D97-AF65-F5344CB8AC3E}">
        <p14:creationId xmlns:p14="http://schemas.microsoft.com/office/powerpoint/2010/main" val="32668918"/>
      </p:ext>
    </p:extLst>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5" name="Rectangle 6"/>
          <p:cNvSpPr/>
          <p:nvPr/>
        </p:nvSpPr>
        <p:spPr>
          <a:xfrm>
            <a:off x="2383" y="4800600"/>
            <a:ext cx="9141619" cy="34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026" name="Rectangle 8"/>
          <p:cNvSpPr/>
          <p:nvPr/>
        </p:nvSpPr>
        <p:spPr>
          <a:xfrm>
            <a:off x="13"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27" name="Title Placeholder 1"/>
          <p:cNvSpPr>
            <a:spLocks noGrp="1"/>
          </p:cNvSpPr>
          <p:nvPr>
            <p:ph type="title"/>
          </p:nvPr>
        </p:nvSpPr>
        <p:spPr>
          <a:xfrm>
            <a:off x="311700" y="203883"/>
            <a:ext cx="8520600" cy="603838"/>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1028" name="Text Placeholder 2"/>
          <p:cNvSpPr>
            <a:spLocks noGrp="1"/>
          </p:cNvSpPr>
          <p:nvPr>
            <p:ph type="body" idx="1"/>
          </p:nvPr>
        </p:nvSpPr>
        <p:spPr>
          <a:xfrm>
            <a:off x="311700" y="889001"/>
            <a:ext cx="8520600" cy="3774439"/>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29" name="Footer Placeholder 4"/>
          <p:cNvSpPr>
            <a:spLocks noGrp="1"/>
          </p:cNvSpPr>
          <p:nvPr>
            <p:ph type="ftr" sz="quarter" idx="3"/>
          </p:nvPr>
        </p:nvSpPr>
        <p:spPr>
          <a:xfrm>
            <a:off x="2179321" y="4844840"/>
            <a:ext cx="5905500" cy="273844"/>
          </a:xfrm>
          <a:prstGeom prst="rect">
            <a:avLst/>
          </a:prstGeom>
        </p:spPr>
        <p:txBody>
          <a:bodyPr vert="horz" lIns="91440" tIns="45720" rIns="91440" bIns="45720" rtlCol="0" anchor="ctr"/>
          <a:lstStyle>
            <a:lvl1pPr algn="l">
              <a:defRPr sz="675" cap="all" baseline="0">
                <a:solidFill>
                  <a:sysClr val="windowText" lastClr="000000"/>
                </a:solidFill>
                <a:latin typeface="Meiryo UI" panose="020B0604030504040204" pitchFamily="50" charset="-128"/>
                <a:ea typeface="Meiryo UI" panose="020B0604030504040204" pitchFamily="50" charset="-128"/>
              </a:defRPr>
            </a:lvl1pPr>
          </a:lstStyle>
          <a:p>
            <a:endParaRPr lang="en-US" dirty="0"/>
          </a:p>
        </p:txBody>
      </p:sp>
      <p:sp>
        <p:nvSpPr>
          <p:cNvPr id="1030" name="Slide Number Placeholder 5"/>
          <p:cNvSpPr>
            <a:spLocks noGrp="1"/>
          </p:cNvSpPr>
          <p:nvPr>
            <p:ph type="sldNum" sz="quarter" idx="4"/>
          </p:nvPr>
        </p:nvSpPr>
        <p:spPr>
          <a:xfrm>
            <a:off x="8342439" y="4844840"/>
            <a:ext cx="617056" cy="273844"/>
          </a:xfrm>
          <a:prstGeom prst="rect">
            <a:avLst/>
          </a:prstGeom>
        </p:spPr>
        <p:txBody>
          <a:bodyPr vert="horz" lIns="91440" tIns="45720" rIns="91440" bIns="45720" rtlCol="0" anchor="ctr"/>
          <a:lstStyle>
            <a:lvl1pPr algn="r">
              <a:defRPr sz="788">
                <a:solidFill>
                  <a:srgbClr val="FFFFFF"/>
                </a:solidFill>
                <a:latin typeface="Meiryo UI" panose="020B0604030504040204" pitchFamily="50" charset="-128"/>
                <a:ea typeface="Meiryo UI" panose="020B0604030504040204" pitchFamily="50" charset="-128"/>
              </a:defRPr>
            </a:lvl1pPr>
          </a:lstStyle>
          <a:p>
            <a:fld id="{00000000-1234-1234-1234-123412341234}" type="slidenum">
              <a:rPr lang="en-US" altLang="ja" sz="1000" smtClean="0">
                <a:solidFill>
                  <a:schemeClr val="dk2"/>
                </a:solidFill>
              </a:rPr>
              <a:pPr/>
              <a:t>‹#›</a:t>
            </a:fld>
            <a:endParaRPr lang="ja" altLang="en-US" sz="1000" dirty="0">
              <a:solidFill>
                <a:schemeClr val="dk2"/>
              </a:solidFill>
            </a:endParaRPr>
          </a:p>
        </p:txBody>
      </p:sp>
      <p:cxnSp>
        <p:nvCxnSpPr>
          <p:cNvPr id="1031" name="Straight Connector 9"/>
          <p:cNvCxnSpPr/>
          <p:nvPr/>
        </p:nvCxnSpPr>
        <p:spPr>
          <a:xfrm>
            <a:off x="311100" y="808084"/>
            <a:ext cx="852120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2" name="Picture 10" descr="AsysLogo_Lのコピー"/>
          <p:cNvPicPr>
            <a:picLocks noChangeAspect="1" noChangeArrowheads="1"/>
          </p:cNvPicPr>
          <p:nvPr userDrawn="1"/>
        </p:nvPicPr>
        <p:blipFill>
          <a:blip r:embed="rId9"/>
          <a:stretch>
            <a:fillRect/>
          </a:stretch>
        </p:blipFill>
        <p:spPr>
          <a:xfrm>
            <a:off x="191217" y="4859097"/>
            <a:ext cx="442912" cy="214850"/>
          </a:xfrm>
          <a:prstGeom prst="rect">
            <a:avLst/>
          </a:prstGeom>
          <a:noFill/>
          <a:ln>
            <a:noFill/>
          </a:ln>
        </p:spPr>
      </p:pic>
      <p:pic>
        <p:nvPicPr>
          <p:cNvPr id="1033" name="Picture 12" descr="株式会社エイシスのコピー"/>
          <p:cNvPicPr>
            <a:picLocks noChangeAspect="1" noChangeArrowheads="1"/>
          </p:cNvPicPr>
          <p:nvPr userDrawn="1"/>
        </p:nvPicPr>
        <p:blipFill>
          <a:blip r:embed="rId10"/>
          <a:stretch>
            <a:fillRect/>
          </a:stretch>
        </p:blipFill>
        <p:spPr>
          <a:xfrm>
            <a:off x="767821" y="4873415"/>
            <a:ext cx="1149290" cy="186214"/>
          </a:xfrm>
          <a:prstGeom prst="rect">
            <a:avLst/>
          </a:prstGeom>
          <a:noFill/>
          <a:ln>
            <a:noFill/>
          </a:ln>
        </p:spPr>
      </p:pic>
      <p:sp>
        <p:nvSpPr>
          <p:cNvPr id="1034" name="テキスト ボックス 11"/>
          <p:cNvSpPr txBox="1"/>
          <p:nvPr userDrawn="1"/>
        </p:nvSpPr>
        <p:spPr>
          <a:xfrm>
            <a:off x="8388353" y="288733"/>
            <a:ext cx="460062" cy="107722"/>
          </a:xfrm>
          <a:prstGeom prst="rect">
            <a:avLst/>
          </a:prstGeom>
          <a:noFill/>
        </p:spPr>
        <p:txBody>
          <a:bodyPr wrap="none" lIns="0" tIns="0" rIns="0" bIns="0" rtlCol="0">
            <a:spAutoFit/>
          </a:bodyPr>
          <a:lstStyle/>
          <a:p>
            <a:pPr algn="r"/>
            <a:r>
              <a:rPr kumimoji="1" lang="en-US" altLang="ja-JP" sz="7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7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7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4</a:t>
            </a:r>
            <a:r>
              <a:rPr kumimoji="1" lang="ja-JP" altLang="en-US" sz="7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月</a:t>
            </a:r>
          </a:p>
        </p:txBody>
      </p:sp>
    </p:spTree>
    <p:extLst>
      <p:ext uri="{BB962C8B-B14F-4D97-AF65-F5344CB8AC3E}">
        <p14:creationId xmlns:p14="http://schemas.microsoft.com/office/powerpoint/2010/main" val="3288250028"/>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6" r:id="rId3"/>
    <p:sldLayoutId id="2147483717" r:id="rId4"/>
    <p:sldLayoutId id="2147483718" r:id="rId5"/>
    <p:sldLayoutId id="2147483724" r:id="rId6"/>
    <p:sldLayoutId id="2147483725" r:id="rId7"/>
  </p:sldLayoutIdLst>
  <p:hf hdr="0" ftr="0"/>
  <p:txStyles>
    <p:titleStyle>
      <a:lvl1pPr algn="l" defTabSz="685800" rtl="0" eaLnBrk="1" latinLnBrk="0" hangingPunct="1">
        <a:lnSpc>
          <a:spcPct val="85000"/>
        </a:lnSpc>
        <a:spcBef>
          <a:spcPct val="0"/>
        </a:spcBef>
        <a:buNone/>
        <a:defRPr kumimoji="1" sz="2400" kern="1200" spc="-38"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8.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image" Target="../media/image35.jpg"/></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2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24.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2.png"/><Relationship Id="rId7" Type="http://schemas.openxmlformats.org/officeDocument/2006/relationships/image" Target="../media/image75.png"/><Relationship Id="rId2" Type="http://schemas.openxmlformats.org/officeDocument/2006/relationships/image" Target="../media/image71.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74.png"/><Relationship Id="rId10" Type="http://schemas.openxmlformats.org/officeDocument/2006/relationships/image" Target="../media/image78.png"/><Relationship Id="rId4" Type="http://schemas.openxmlformats.org/officeDocument/2006/relationships/image" Target="../media/image73.png"/><Relationship Id="rId9" Type="http://schemas.openxmlformats.org/officeDocument/2006/relationships/image" Target="../media/image77.png"/></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7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2.wmf"/><Relationship Id="rId7" Type="http://schemas.openxmlformats.org/officeDocument/2006/relationships/image" Target="../media/image11.png"/><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84.png"/><Relationship Id="rId4" Type="http://schemas.openxmlformats.org/officeDocument/2006/relationships/image" Target="../media/image8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6.png"/><Relationship Id="rId7" Type="http://schemas.openxmlformats.org/officeDocument/2006/relationships/image" Target="../media/image12.png"/><Relationship Id="rId12"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4" name="Shape 54"/>
          <p:cNvSpPr txBox="1">
            <a:spLocks noGrp="1"/>
          </p:cNvSpPr>
          <p:nvPr>
            <p:ph type="ctrTitle"/>
          </p:nvPr>
        </p:nvSpPr>
        <p:spPr>
          <a:prstGeom prst="rect">
            <a:avLst/>
          </a:prstGeom>
        </p:spPr>
        <p:txBody>
          <a:bodyPr vert="horz" lIns="91425" tIns="91425" rIns="91425" bIns="91425" rtlCol="0" anchor="ctr" anchorCtr="0">
            <a:noAutofit/>
          </a:bodyPr>
          <a:lstStyle/>
          <a:p>
            <a:pPr>
              <a:spcBef>
                <a:spcPts val="0"/>
              </a:spcBef>
            </a:pPr>
            <a:r>
              <a:rPr lang="ja-JP" altLang="en-US" dirty="0"/>
              <a:t>名刺受発注システム</a:t>
            </a:r>
            <a:br>
              <a:rPr lang="en-US" altLang="ja-JP" dirty="0"/>
            </a:br>
            <a:r>
              <a:rPr lang="en-US" altLang="ja-JP" dirty="0"/>
              <a:t>『</a:t>
            </a:r>
            <a:r>
              <a:rPr lang="ja" dirty="0"/>
              <a:t>BizCard</a:t>
            </a:r>
            <a:r>
              <a:rPr lang="en-US" altLang="ja" dirty="0"/>
              <a:t> Pro/Web</a:t>
            </a:r>
            <a:r>
              <a:rPr lang="en-US" altLang="ja-JP" dirty="0"/>
              <a:t>』</a:t>
            </a:r>
            <a:r>
              <a:rPr lang="ja-JP" altLang="en-US" dirty="0"/>
              <a:t>のご紹介</a:t>
            </a:r>
            <a:endParaRPr lang="ja" dirty="0"/>
          </a:p>
        </p:txBody>
      </p:sp>
      <p:sp>
        <p:nvSpPr>
          <p:cNvPr id="1085" name="Shape 55"/>
          <p:cNvSpPr txBox="1">
            <a:spLocks noGrp="1"/>
          </p:cNvSpPr>
          <p:nvPr>
            <p:ph type="subTitle" idx="1"/>
          </p:nvPr>
        </p:nvSpPr>
        <p:spPr>
          <a:prstGeom prst="rect">
            <a:avLst/>
          </a:prstGeom>
        </p:spPr>
        <p:txBody>
          <a:bodyPr vert="horz" lIns="91425" tIns="91425" rIns="91425" bIns="91425" rtlCol="0" anchor="t" anchorCtr="0">
            <a:noAutofit/>
          </a:bodyPr>
          <a:lstStyle/>
          <a:p>
            <a:pPr>
              <a:spcBef>
                <a:spcPts val="0"/>
              </a:spcBef>
            </a:pPr>
            <a:r>
              <a:rPr lang="ja-JP" altLang="en-US" kern="0" spc="0" dirty="0">
                <a:latin typeface="Meiryo UI" panose="020B0604030504040204" pitchFamily="50" charset="-128"/>
              </a:rPr>
              <a:t>大手企業における</a:t>
            </a:r>
            <a:r>
              <a:rPr lang="en-US" altLang="ja-JP" kern="0" spc="0" dirty="0">
                <a:latin typeface="Meiryo UI" panose="020B0604030504040204" pitchFamily="50" charset="-128"/>
              </a:rPr>
              <a:t>CRD</a:t>
            </a:r>
            <a:r>
              <a:rPr lang="ja-JP" altLang="en-US" dirty="0"/>
              <a:t>部門と</a:t>
            </a:r>
            <a:r>
              <a:rPr lang="ja-JP" altLang="en-US" dirty="0" err="1"/>
              <a:t>障がい</a:t>
            </a:r>
            <a:r>
              <a:rPr lang="ja-JP" altLang="en-US" dirty="0"/>
              <a:t>者雇用による内製</a:t>
            </a:r>
            <a:endParaRPr dirty="0"/>
          </a:p>
        </p:txBody>
      </p:sp>
      <p:sp>
        <p:nvSpPr>
          <p:cNvPr id="1086" name="スライド番号プレースホルダー 1"/>
          <p:cNvSpPr>
            <a:spLocks noGrp="1"/>
          </p:cNvSpPr>
          <p:nvPr>
            <p:ph type="sldNum" sz="quarter" idx="12"/>
          </p:nvPr>
        </p:nvSpPr>
        <p:spPr/>
        <p:txBody>
          <a:bodyPr/>
          <a:lstStyle/>
          <a:p>
            <a:fld id="{00000000-1234-1234-1234-123412341234}" type="slidenum">
              <a:rPr lang="en-US" altLang="ja" sz="1000">
                <a:solidFill>
                  <a:schemeClr val="dk2"/>
                </a:solidFill>
              </a:rPr>
              <a:pPr/>
              <a:t>1</a:t>
            </a:fld>
            <a:endParaRPr lang="ja" altLang="en-US" sz="1000">
              <a:solidFill>
                <a:schemeClr val="dk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7" name="タイトル 1"/>
          <p:cNvSpPr>
            <a:spLocks noGrp="1"/>
          </p:cNvSpPr>
          <p:nvPr>
            <p:ph type="title"/>
          </p:nvPr>
        </p:nvSpPr>
        <p:spPr/>
        <p:txBody>
          <a:bodyPr anchor="ctr"/>
          <a:lstStyle/>
          <a:p>
            <a:r>
              <a:rPr kumimoji="1" lang="ja-JP" altLang="en-US" dirty="0"/>
              <a:t>発注方法</a:t>
            </a:r>
            <a:r>
              <a:rPr kumimoji="1" lang="en-US" altLang="ja-JP" dirty="0"/>
              <a:t>(</a:t>
            </a:r>
            <a:r>
              <a:rPr kumimoji="1" lang="ja-JP" altLang="en-US" dirty="0"/>
              <a:t>標準対応</a:t>
            </a:r>
            <a:r>
              <a:rPr kumimoji="1" lang="en-US" altLang="ja-JP" dirty="0"/>
              <a:t>)</a:t>
            </a:r>
            <a:endParaRPr kumimoji="1" lang="ja-JP" altLang="en-US" dirty="0"/>
          </a:p>
        </p:txBody>
      </p:sp>
      <p:sp>
        <p:nvSpPr>
          <p:cNvPr id="1208" name="テキスト プレースホルダー 6"/>
          <p:cNvSpPr>
            <a:spLocks noGrp="1"/>
          </p:cNvSpPr>
          <p:nvPr>
            <p:ph type="body" idx="1"/>
          </p:nvPr>
        </p:nvSpPr>
        <p:spPr/>
        <p:txBody>
          <a:bodyPr/>
          <a:lstStyle/>
          <a:p>
            <a:r>
              <a:rPr kumimoji="1" lang="ja-JP" altLang="en-US" b="1" dirty="0"/>
              <a:t>本人申請～上長承認</a:t>
            </a:r>
          </a:p>
        </p:txBody>
      </p:sp>
      <p:sp>
        <p:nvSpPr>
          <p:cNvPr id="1209" name="テキスト プレースホルダー 8"/>
          <p:cNvSpPr>
            <a:spLocks noGrp="1"/>
          </p:cNvSpPr>
          <p:nvPr>
            <p:ph type="body" sz="quarter" idx="3"/>
          </p:nvPr>
        </p:nvSpPr>
        <p:spPr/>
        <p:txBody>
          <a:bodyPr/>
          <a:lstStyle/>
          <a:p>
            <a:r>
              <a:rPr kumimoji="1" lang="ja-JP" altLang="en-US" b="1" dirty="0"/>
              <a:t>直接発注</a:t>
            </a:r>
          </a:p>
        </p:txBody>
      </p:sp>
      <p:sp>
        <p:nvSpPr>
          <p:cNvPr id="1210" name="テキスト プレースホルダー 6"/>
          <p:cNvSpPr txBox="1"/>
          <p:nvPr/>
        </p:nvSpPr>
        <p:spPr>
          <a:xfrm>
            <a:off x="315686" y="2776451"/>
            <a:ext cx="4210594" cy="552212"/>
          </a:xfrm>
          <a:prstGeom prst="rect">
            <a:avLst/>
          </a:prstGeom>
        </p:spPr>
        <p:txBody>
          <a:bodyPr vert="horz" lIns="91440" tIns="45720" rIns="91440" bIns="45720" rtlCol="0" anchor="ctr">
            <a:normAutofit/>
          </a:bodyPr>
          <a:lstStyle>
            <a:lvl1pPr marL="0" indent="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None/>
              <a:defRPr kumimoji="1" sz="1500" b="0" kern="1200" cap="all" baseline="0">
                <a:solidFill>
                  <a:schemeClr val="tx2"/>
                </a:solidFill>
                <a:latin typeface="Meiryo UI" panose="020B0604030504040204" pitchFamily="50" charset="-128"/>
                <a:ea typeface="Meiryo UI" panose="020B0604030504040204" pitchFamily="50" charset="-128"/>
                <a:cs typeface="+mn-cs"/>
              </a:defRPr>
            </a:lvl1pPr>
            <a:lvl2pPr marL="342900" indent="0" algn="l" defTabSz="685800" rtl="0" eaLnBrk="1" latinLnBrk="0" hangingPunct="1">
              <a:lnSpc>
                <a:spcPct val="90000"/>
              </a:lnSpc>
              <a:spcBef>
                <a:spcPts val="150"/>
              </a:spcBef>
              <a:spcAft>
                <a:spcPts val="300"/>
              </a:spcAft>
              <a:buClr>
                <a:schemeClr val="accent1"/>
              </a:buClr>
              <a:buFont typeface="Calibri" pitchFamily="34" charset="0"/>
              <a:buNone/>
              <a:defRPr kumimoji="1" sz="15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685800" indent="0" algn="l" defTabSz="685800" rtl="0" eaLnBrk="1" latinLnBrk="0" hangingPunct="1">
              <a:lnSpc>
                <a:spcPct val="90000"/>
              </a:lnSpc>
              <a:spcBef>
                <a:spcPts val="150"/>
              </a:spcBef>
              <a:spcAft>
                <a:spcPts val="300"/>
              </a:spcAft>
              <a:buClr>
                <a:schemeClr val="accent1"/>
              </a:buClr>
              <a:buFont typeface="Calibri" pitchFamily="34" charset="0"/>
              <a:buNone/>
              <a:defRPr kumimoji="1" sz="1350" b="1"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10287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13716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7145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9pPr>
          </a:lstStyle>
          <a:p>
            <a:r>
              <a:rPr lang="ja-JP" altLang="en-US" b="1" dirty="0"/>
              <a:t>多重承認</a:t>
            </a:r>
          </a:p>
        </p:txBody>
      </p:sp>
      <p:sp>
        <p:nvSpPr>
          <p:cNvPr id="1211" name="コンテンツ プレースホルダー 7"/>
          <p:cNvSpPr txBox="1"/>
          <p:nvPr/>
        </p:nvSpPr>
        <p:spPr>
          <a:xfrm>
            <a:off x="315686" y="3312188"/>
            <a:ext cx="2602156" cy="1351477"/>
          </a:xfrm>
          <a:prstGeom prst="rect">
            <a:avLst/>
          </a:prstGeom>
        </p:spPr>
        <p:txBody>
          <a:bodyPr vert="horz" lIns="0" tIns="45720" rIns="0" bIns="45720" rtlCol="0">
            <a:normAutofit/>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endParaRPr lang="ja-JP" altLang="en-US" dirty="0"/>
          </a:p>
        </p:txBody>
      </p:sp>
      <p:sp>
        <p:nvSpPr>
          <p:cNvPr id="1212" name="テキスト プレースホルダー 8"/>
          <p:cNvSpPr txBox="1"/>
          <p:nvPr/>
        </p:nvSpPr>
        <p:spPr>
          <a:xfrm>
            <a:off x="4663440" y="2776451"/>
            <a:ext cx="4175760" cy="552212"/>
          </a:xfrm>
          <a:prstGeom prst="rect">
            <a:avLst/>
          </a:prstGeom>
        </p:spPr>
        <p:txBody>
          <a:bodyPr vert="horz" lIns="91440" tIns="45720" rIns="91440" bIns="45720" rtlCol="0" anchor="ctr">
            <a:normAutofit/>
          </a:bodyPr>
          <a:lstStyle>
            <a:lvl1pPr marL="0" indent="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None/>
              <a:defRPr kumimoji="1" sz="1500" b="0" kern="1200" cap="all" baseline="0">
                <a:solidFill>
                  <a:schemeClr val="tx2"/>
                </a:solidFill>
                <a:latin typeface="Meiryo UI" panose="020B0604030504040204" pitchFamily="50" charset="-128"/>
                <a:ea typeface="Meiryo UI" panose="020B0604030504040204" pitchFamily="50" charset="-128"/>
                <a:cs typeface="+mn-cs"/>
              </a:defRPr>
            </a:lvl1pPr>
            <a:lvl2pPr marL="342900" indent="0" algn="l" defTabSz="685800" rtl="0" eaLnBrk="1" latinLnBrk="0" hangingPunct="1">
              <a:lnSpc>
                <a:spcPct val="90000"/>
              </a:lnSpc>
              <a:spcBef>
                <a:spcPts val="150"/>
              </a:spcBef>
              <a:spcAft>
                <a:spcPts val="300"/>
              </a:spcAft>
              <a:buClr>
                <a:schemeClr val="accent1"/>
              </a:buClr>
              <a:buFont typeface="Calibri" pitchFamily="34" charset="0"/>
              <a:buNone/>
              <a:defRPr kumimoji="1" sz="15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685800" indent="0" algn="l" defTabSz="685800" rtl="0" eaLnBrk="1" latinLnBrk="0" hangingPunct="1">
              <a:lnSpc>
                <a:spcPct val="90000"/>
              </a:lnSpc>
              <a:spcBef>
                <a:spcPts val="150"/>
              </a:spcBef>
              <a:spcAft>
                <a:spcPts val="300"/>
              </a:spcAft>
              <a:buClr>
                <a:schemeClr val="accent1"/>
              </a:buClr>
              <a:buFont typeface="Calibri" pitchFamily="34" charset="0"/>
              <a:buNone/>
              <a:defRPr kumimoji="1" sz="1350" b="1"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10287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13716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7145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9pPr>
          </a:lstStyle>
          <a:p>
            <a:r>
              <a:rPr lang="ja-JP" altLang="en-US" b="1" dirty="0"/>
              <a:t>代理発注</a:t>
            </a:r>
          </a:p>
        </p:txBody>
      </p:sp>
      <p:sp>
        <p:nvSpPr>
          <p:cNvPr id="1213" name="コンテンツ プレースホルダー 9"/>
          <p:cNvSpPr txBox="1"/>
          <p:nvPr/>
        </p:nvSpPr>
        <p:spPr>
          <a:xfrm>
            <a:off x="4663440" y="3328663"/>
            <a:ext cx="4175760" cy="1335000"/>
          </a:xfrm>
          <a:prstGeom prst="rect">
            <a:avLst/>
          </a:prstGeom>
        </p:spPr>
        <p:txBody>
          <a:bodyPr vert="horz" lIns="0" tIns="45720" rIns="0" bIns="45720" rtlCol="0">
            <a:normAutofit/>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endParaRPr lang="ja-JP" altLang="en-US"/>
          </a:p>
        </p:txBody>
      </p:sp>
      <p:grpSp>
        <p:nvGrpSpPr>
          <p:cNvPr id="1214" name="グループ化 28"/>
          <p:cNvGrpSpPr/>
          <p:nvPr/>
        </p:nvGrpSpPr>
        <p:grpSpPr>
          <a:xfrm>
            <a:off x="315687" y="1343916"/>
            <a:ext cx="4210595" cy="1335000"/>
            <a:chOff x="-1446915" y="2986331"/>
            <a:chExt cx="6422797" cy="2036394"/>
          </a:xfrm>
        </p:grpSpPr>
        <p:sp>
          <p:nvSpPr>
            <p:cNvPr id="1215" name="Text Box 23"/>
            <p:cNvSpPr txBox="1">
              <a:spLocks noChangeArrowheads="1"/>
            </p:cNvSpPr>
            <p:nvPr/>
          </p:nvSpPr>
          <p:spPr>
            <a:xfrm>
              <a:off x="-1407975" y="3535767"/>
              <a:ext cx="13795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一般社員</a:t>
              </a:r>
              <a:r>
                <a:rPr kumimoji="1" lang="en-US" altLang="ja-JP" sz="1200" dirty="0">
                  <a:latin typeface="Meiryo UI" panose="020B0604030504040204" pitchFamily="50" charset="-128"/>
                  <a:ea typeface="Meiryo UI" panose="020B0604030504040204" pitchFamily="50" charset="-128"/>
                  <a:cs typeface="メイリオ" pitchFamily="50" charset="-128"/>
                </a:rPr>
                <a:t>A</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sp>
          <p:nvSpPr>
            <p:cNvPr id="1216" name="Text Box 24"/>
            <p:cNvSpPr txBox="1">
              <a:spLocks noChangeArrowheads="1"/>
            </p:cNvSpPr>
            <p:nvPr/>
          </p:nvSpPr>
          <p:spPr>
            <a:xfrm>
              <a:off x="2171161" y="4411046"/>
              <a:ext cx="14553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発注担当者</a:t>
              </a:r>
            </a:p>
          </p:txBody>
        </p:sp>
        <p:pic>
          <p:nvPicPr>
            <p:cNvPr id="1217" name="Picture 28" descr="MCj04339410000[1]"/>
            <p:cNvPicPr>
              <a:picLocks noChangeAspect="1" noChangeArrowheads="1"/>
            </p:cNvPicPr>
            <p:nvPr/>
          </p:nvPicPr>
          <p:blipFill>
            <a:blip r:embed="rId3"/>
            <a:stretch>
              <a:fillRect/>
            </a:stretch>
          </p:blipFill>
          <p:spPr>
            <a:xfrm>
              <a:off x="-85744" y="3315161"/>
              <a:ext cx="700087" cy="700087"/>
            </a:xfrm>
            <a:prstGeom prst="rect">
              <a:avLst/>
            </a:prstGeom>
            <a:noFill/>
            <a:ln>
              <a:noFill/>
            </a:ln>
          </p:spPr>
        </p:pic>
        <p:pic>
          <p:nvPicPr>
            <p:cNvPr id="1218" name="Picture 29" descr="MCj04339440000[1]"/>
            <p:cNvPicPr>
              <a:picLocks noChangeAspect="1" noChangeArrowheads="1"/>
            </p:cNvPicPr>
            <p:nvPr/>
          </p:nvPicPr>
          <p:blipFill>
            <a:blip r:embed="rId4"/>
            <a:stretch>
              <a:fillRect/>
            </a:stretch>
          </p:blipFill>
          <p:spPr>
            <a:xfrm>
              <a:off x="2522388" y="3735910"/>
              <a:ext cx="698500" cy="698500"/>
            </a:xfrm>
            <a:prstGeom prst="rect">
              <a:avLst/>
            </a:prstGeom>
            <a:noFill/>
            <a:ln>
              <a:noFill/>
            </a:ln>
          </p:spPr>
        </p:pic>
        <p:sp>
          <p:nvSpPr>
            <p:cNvPr id="1219" name="Rectangle 5"/>
            <p:cNvSpPr>
              <a:spLocks noChangeArrowheads="1"/>
            </p:cNvSpPr>
            <p:nvPr/>
          </p:nvSpPr>
          <p:spPr>
            <a:xfrm>
              <a:off x="-1446915" y="3256207"/>
              <a:ext cx="6422797" cy="1766518"/>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220" name="Text Box 6"/>
            <p:cNvSpPr txBox="1">
              <a:spLocks noChangeArrowheads="1"/>
            </p:cNvSpPr>
            <p:nvPr/>
          </p:nvSpPr>
          <p:spPr>
            <a:xfrm>
              <a:off x="-1446915" y="2986331"/>
              <a:ext cx="6422797" cy="341425"/>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en-US" altLang="ja-JP" sz="1200" b="1" dirty="0">
                  <a:solidFill>
                    <a:schemeClr val="bg1"/>
                  </a:solidFill>
                  <a:latin typeface="Meiryo UI" panose="020B0604030504040204" pitchFamily="50" charset="-128"/>
                  <a:ea typeface="Meiryo UI" panose="020B0604030504040204" pitchFamily="50" charset="-128"/>
                  <a:cs typeface="メイリオ" pitchFamily="50" charset="-128"/>
                </a:rPr>
                <a:t>AAA</a:t>
              </a:r>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部</a:t>
              </a:r>
            </a:p>
          </p:txBody>
        </p:sp>
        <p:sp>
          <p:nvSpPr>
            <p:cNvPr id="1221" name="Text Box 20"/>
            <p:cNvSpPr txBox="1">
              <a:spLocks noChangeArrowheads="1"/>
            </p:cNvSpPr>
            <p:nvPr/>
          </p:nvSpPr>
          <p:spPr>
            <a:xfrm>
              <a:off x="957196" y="4027046"/>
              <a:ext cx="751167"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申請</a:t>
              </a:r>
            </a:p>
          </p:txBody>
        </p:sp>
        <p:sp>
          <p:nvSpPr>
            <p:cNvPr id="1222" name="Line 13"/>
            <p:cNvSpPr>
              <a:spLocks noChangeShapeType="1"/>
            </p:cNvSpPr>
            <p:nvPr/>
          </p:nvSpPr>
          <p:spPr>
            <a:xfrm>
              <a:off x="823563" y="3796538"/>
              <a:ext cx="1208108" cy="288622"/>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223" name="Text Box 23"/>
            <p:cNvSpPr txBox="1">
              <a:spLocks noChangeArrowheads="1"/>
            </p:cNvSpPr>
            <p:nvPr/>
          </p:nvSpPr>
          <p:spPr>
            <a:xfrm>
              <a:off x="-1407975" y="4317554"/>
              <a:ext cx="13795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一般社員</a:t>
              </a:r>
              <a:r>
                <a:rPr kumimoji="1" lang="en-US" altLang="ja-JP" sz="1200" dirty="0">
                  <a:latin typeface="Meiryo UI" panose="020B0604030504040204" pitchFamily="50" charset="-128"/>
                  <a:ea typeface="Meiryo UI" panose="020B0604030504040204" pitchFamily="50" charset="-128"/>
                  <a:cs typeface="メイリオ" pitchFamily="50" charset="-128"/>
                </a:rPr>
                <a:t>B</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pic>
          <p:nvPicPr>
            <p:cNvPr id="1224" name="Picture 28" descr="MCj04339410000[1]"/>
            <p:cNvPicPr>
              <a:picLocks noChangeAspect="1" noChangeArrowheads="1"/>
            </p:cNvPicPr>
            <p:nvPr/>
          </p:nvPicPr>
          <p:blipFill>
            <a:blip r:embed="rId3"/>
            <a:stretch>
              <a:fillRect/>
            </a:stretch>
          </p:blipFill>
          <p:spPr>
            <a:xfrm>
              <a:off x="-85744" y="4096947"/>
              <a:ext cx="700087" cy="700087"/>
            </a:xfrm>
            <a:prstGeom prst="rect">
              <a:avLst/>
            </a:prstGeom>
            <a:noFill/>
            <a:ln>
              <a:noFill/>
            </a:ln>
          </p:spPr>
        </p:pic>
        <p:sp>
          <p:nvSpPr>
            <p:cNvPr id="1225" name="Line 13"/>
            <p:cNvSpPr>
              <a:spLocks noChangeShapeType="1"/>
            </p:cNvSpPr>
            <p:nvPr/>
          </p:nvSpPr>
          <p:spPr>
            <a:xfrm flipV="1">
              <a:off x="823563" y="4315041"/>
              <a:ext cx="1208108" cy="288622"/>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226" name="Text Box 20"/>
            <p:cNvSpPr txBox="1">
              <a:spLocks noChangeArrowheads="1"/>
            </p:cNvSpPr>
            <p:nvPr/>
          </p:nvSpPr>
          <p:spPr>
            <a:xfrm>
              <a:off x="4218105" y="3512822"/>
              <a:ext cx="563375" cy="1314540"/>
            </a:xfrm>
            <a:prstGeom prst="rect">
              <a:avLst/>
            </a:prstGeom>
            <a:solidFill>
              <a:srgbClr val="0070C0"/>
            </a:solidFill>
            <a:ln>
              <a:noFill/>
            </a:ln>
            <a:effectLst/>
          </p:spPr>
          <p:txBody>
            <a:bodyPr vert="eaVert"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承認・注文</a:t>
              </a:r>
            </a:p>
          </p:txBody>
        </p:sp>
        <p:sp>
          <p:nvSpPr>
            <p:cNvPr id="1227" name="Line 13"/>
            <p:cNvSpPr>
              <a:spLocks noChangeShapeType="1"/>
            </p:cNvSpPr>
            <p:nvPr/>
          </p:nvSpPr>
          <p:spPr>
            <a:xfrm flipV="1">
              <a:off x="3353484" y="4144955"/>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grpSp>
      <p:grpSp>
        <p:nvGrpSpPr>
          <p:cNvPr id="1228" name="グループ化 35"/>
          <p:cNvGrpSpPr/>
          <p:nvPr/>
        </p:nvGrpSpPr>
        <p:grpSpPr>
          <a:xfrm>
            <a:off x="4679869" y="1343916"/>
            <a:ext cx="4210595" cy="1335000"/>
            <a:chOff x="-1446915" y="2986331"/>
            <a:chExt cx="6422797" cy="2036394"/>
          </a:xfrm>
        </p:grpSpPr>
        <p:sp>
          <p:nvSpPr>
            <p:cNvPr id="1229" name="Text Box 23"/>
            <p:cNvSpPr txBox="1">
              <a:spLocks noChangeArrowheads="1"/>
            </p:cNvSpPr>
            <p:nvPr/>
          </p:nvSpPr>
          <p:spPr>
            <a:xfrm>
              <a:off x="-294151" y="3535767"/>
              <a:ext cx="13795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一般社員</a:t>
              </a:r>
              <a:r>
                <a:rPr kumimoji="1" lang="en-US" altLang="ja-JP" sz="1200" dirty="0">
                  <a:latin typeface="Meiryo UI" panose="020B0604030504040204" pitchFamily="50" charset="-128"/>
                  <a:ea typeface="Meiryo UI" panose="020B0604030504040204" pitchFamily="50" charset="-128"/>
                  <a:cs typeface="メイリオ" pitchFamily="50" charset="-128"/>
                </a:rPr>
                <a:t>A</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pic>
          <p:nvPicPr>
            <p:cNvPr id="1230" name="Picture 28" descr="MCj04339410000[1]"/>
            <p:cNvPicPr>
              <a:picLocks noChangeAspect="1" noChangeArrowheads="1"/>
            </p:cNvPicPr>
            <p:nvPr/>
          </p:nvPicPr>
          <p:blipFill>
            <a:blip r:embed="rId3"/>
            <a:stretch>
              <a:fillRect/>
            </a:stretch>
          </p:blipFill>
          <p:spPr>
            <a:xfrm>
              <a:off x="1028080" y="3315161"/>
              <a:ext cx="700087" cy="700086"/>
            </a:xfrm>
            <a:prstGeom prst="rect">
              <a:avLst/>
            </a:prstGeom>
            <a:noFill/>
            <a:ln>
              <a:noFill/>
            </a:ln>
          </p:spPr>
        </p:pic>
        <p:sp>
          <p:nvSpPr>
            <p:cNvPr id="1231" name="Rectangle 5"/>
            <p:cNvSpPr>
              <a:spLocks noChangeArrowheads="1"/>
            </p:cNvSpPr>
            <p:nvPr/>
          </p:nvSpPr>
          <p:spPr>
            <a:xfrm>
              <a:off x="-1446915" y="3256207"/>
              <a:ext cx="6422797" cy="1766518"/>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232" name="Text Box 6"/>
            <p:cNvSpPr txBox="1">
              <a:spLocks noChangeArrowheads="1"/>
            </p:cNvSpPr>
            <p:nvPr/>
          </p:nvSpPr>
          <p:spPr>
            <a:xfrm>
              <a:off x="-1446915" y="2986331"/>
              <a:ext cx="6422797" cy="341425"/>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en-US" altLang="ja-JP" sz="1200" b="1" dirty="0">
                  <a:solidFill>
                    <a:schemeClr val="bg1"/>
                  </a:solidFill>
                  <a:latin typeface="Meiryo UI" panose="020B0604030504040204" pitchFamily="50" charset="-128"/>
                  <a:ea typeface="Meiryo UI" panose="020B0604030504040204" pitchFamily="50" charset="-128"/>
                  <a:cs typeface="メイリオ" pitchFamily="50" charset="-128"/>
                </a:rPr>
                <a:t>BBB</a:t>
              </a:r>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社</a:t>
              </a:r>
            </a:p>
          </p:txBody>
        </p:sp>
        <p:sp>
          <p:nvSpPr>
            <p:cNvPr id="1233" name="Text Box 23"/>
            <p:cNvSpPr txBox="1">
              <a:spLocks noChangeArrowheads="1"/>
            </p:cNvSpPr>
            <p:nvPr/>
          </p:nvSpPr>
          <p:spPr>
            <a:xfrm>
              <a:off x="-294151" y="4317555"/>
              <a:ext cx="13795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一般社員</a:t>
              </a:r>
              <a:r>
                <a:rPr kumimoji="1" lang="en-US" altLang="ja-JP" sz="1200" dirty="0">
                  <a:latin typeface="Meiryo UI" panose="020B0604030504040204" pitchFamily="50" charset="-128"/>
                  <a:ea typeface="Meiryo UI" panose="020B0604030504040204" pitchFamily="50" charset="-128"/>
                  <a:cs typeface="メイリオ" pitchFamily="50" charset="-128"/>
                </a:rPr>
                <a:t>B</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pic>
          <p:nvPicPr>
            <p:cNvPr id="1234" name="Picture 28" descr="MCj04339410000[1]"/>
            <p:cNvPicPr>
              <a:picLocks noChangeAspect="1" noChangeArrowheads="1"/>
            </p:cNvPicPr>
            <p:nvPr/>
          </p:nvPicPr>
          <p:blipFill>
            <a:blip r:embed="rId3"/>
            <a:stretch>
              <a:fillRect/>
            </a:stretch>
          </p:blipFill>
          <p:spPr>
            <a:xfrm>
              <a:off x="1028080" y="4096947"/>
              <a:ext cx="700087" cy="700086"/>
            </a:xfrm>
            <a:prstGeom prst="rect">
              <a:avLst/>
            </a:prstGeom>
            <a:noFill/>
            <a:ln>
              <a:noFill/>
            </a:ln>
          </p:spPr>
        </p:pic>
        <p:sp>
          <p:nvSpPr>
            <p:cNvPr id="1235" name="Text Box 20"/>
            <p:cNvSpPr txBox="1">
              <a:spLocks noChangeArrowheads="1"/>
            </p:cNvSpPr>
            <p:nvPr/>
          </p:nvSpPr>
          <p:spPr>
            <a:xfrm>
              <a:off x="2701362" y="3492405"/>
              <a:ext cx="563375" cy="610323"/>
            </a:xfrm>
            <a:prstGeom prst="rect">
              <a:avLst/>
            </a:prstGeom>
            <a:solidFill>
              <a:srgbClr val="0070C0"/>
            </a:solidFill>
            <a:ln>
              <a:noFill/>
            </a:ln>
            <a:effectLst/>
          </p:spPr>
          <p:txBody>
            <a:bodyPr vert="eaVert"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注文</a:t>
              </a:r>
            </a:p>
          </p:txBody>
        </p:sp>
        <p:sp>
          <p:nvSpPr>
            <p:cNvPr id="1236" name="Line 13"/>
            <p:cNvSpPr>
              <a:spLocks noChangeShapeType="1"/>
            </p:cNvSpPr>
            <p:nvPr/>
          </p:nvSpPr>
          <p:spPr>
            <a:xfrm flipV="1">
              <a:off x="1836740" y="3772429"/>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237" name="Text Box 20"/>
            <p:cNvSpPr txBox="1">
              <a:spLocks noChangeArrowheads="1"/>
            </p:cNvSpPr>
            <p:nvPr/>
          </p:nvSpPr>
          <p:spPr>
            <a:xfrm>
              <a:off x="2701362" y="4251983"/>
              <a:ext cx="563375" cy="610323"/>
            </a:xfrm>
            <a:prstGeom prst="rect">
              <a:avLst/>
            </a:prstGeom>
            <a:solidFill>
              <a:srgbClr val="0070C0"/>
            </a:solidFill>
            <a:ln>
              <a:noFill/>
            </a:ln>
            <a:effectLst/>
          </p:spPr>
          <p:txBody>
            <a:bodyPr vert="eaVert"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注文</a:t>
              </a:r>
            </a:p>
          </p:txBody>
        </p:sp>
        <p:sp>
          <p:nvSpPr>
            <p:cNvPr id="1238" name="Line 13"/>
            <p:cNvSpPr>
              <a:spLocks noChangeShapeType="1"/>
            </p:cNvSpPr>
            <p:nvPr/>
          </p:nvSpPr>
          <p:spPr>
            <a:xfrm flipV="1">
              <a:off x="1836740" y="4532007"/>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grpSp>
      <p:grpSp>
        <p:nvGrpSpPr>
          <p:cNvPr id="1239" name="グループ化 57"/>
          <p:cNvGrpSpPr/>
          <p:nvPr/>
        </p:nvGrpSpPr>
        <p:grpSpPr>
          <a:xfrm>
            <a:off x="315688" y="3203258"/>
            <a:ext cx="4092289" cy="1400477"/>
            <a:chOff x="-1446913" y="2979201"/>
            <a:chExt cx="6242334" cy="2136272"/>
          </a:xfrm>
        </p:grpSpPr>
        <p:sp>
          <p:nvSpPr>
            <p:cNvPr id="1240" name="Text Box 23"/>
            <p:cNvSpPr txBox="1">
              <a:spLocks noChangeArrowheads="1"/>
            </p:cNvSpPr>
            <p:nvPr/>
          </p:nvSpPr>
          <p:spPr>
            <a:xfrm>
              <a:off x="-1077063" y="3169394"/>
              <a:ext cx="751167" cy="704218"/>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a:t>
              </a:r>
              <a:endParaRPr kumimoji="1" lang="en-US" altLang="ja-JP" sz="1200" dirty="0">
                <a:latin typeface="Meiryo UI" panose="020B0604030504040204" pitchFamily="50" charset="-128"/>
                <a:ea typeface="Meiryo UI" panose="020B0604030504040204" pitchFamily="50" charset="-128"/>
                <a:cs typeface="メイリオ" pitchFamily="50" charset="-128"/>
              </a:endParaRPr>
            </a:p>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社員</a:t>
              </a:r>
            </a:p>
          </p:txBody>
        </p:sp>
        <p:sp>
          <p:nvSpPr>
            <p:cNvPr id="1241" name="Text Box 24"/>
            <p:cNvSpPr txBox="1">
              <a:spLocks noChangeArrowheads="1"/>
            </p:cNvSpPr>
            <p:nvPr/>
          </p:nvSpPr>
          <p:spPr>
            <a:xfrm>
              <a:off x="1110254" y="3654340"/>
              <a:ext cx="14553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発注担当者</a:t>
              </a:r>
            </a:p>
          </p:txBody>
        </p:sp>
        <p:pic>
          <p:nvPicPr>
            <p:cNvPr id="1242" name="Picture 28" descr="MCj04339410000[1]"/>
            <p:cNvPicPr>
              <a:picLocks noChangeAspect="1" noChangeArrowheads="1"/>
            </p:cNvPicPr>
            <p:nvPr/>
          </p:nvPicPr>
          <p:blipFill>
            <a:blip r:embed="rId3"/>
            <a:stretch>
              <a:fillRect/>
            </a:stretch>
          </p:blipFill>
          <p:spPr>
            <a:xfrm>
              <a:off x="-370916" y="3116515"/>
              <a:ext cx="700087" cy="700088"/>
            </a:xfrm>
            <a:prstGeom prst="rect">
              <a:avLst/>
            </a:prstGeom>
            <a:noFill/>
            <a:ln>
              <a:noFill/>
            </a:ln>
          </p:spPr>
        </p:pic>
        <p:pic>
          <p:nvPicPr>
            <p:cNvPr id="1243" name="Picture 29" descr="MCj04339440000[1]"/>
            <p:cNvPicPr>
              <a:picLocks noChangeAspect="1" noChangeArrowheads="1"/>
            </p:cNvPicPr>
            <p:nvPr/>
          </p:nvPicPr>
          <p:blipFill>
            <a:blip r:embed="rId4"/>
            <a:stretch>
              <a:fillRect/>
            </a:stretch>
          </p:blipFill>
          <p:spPr>
            <a:xfrm>
              <a:off x="1461483" y="2979201"/>
              <a:ext cx="698500" cy="698500"/>
            </a:xfrm>
            <a:prstGeom prst="rect">
              <a:avLst/>
            </a:prstGeom>
            <a:noFill/>
            <a:ln>
              <a:noFill/>
            </a:ln>
          </p:spPr>
        </p:pic>
        <p:sp>
          <p:nvSpPr>
            <p:cNvPr id="1244" name="Rectangle 5"/>
            <p:cNvSpPr>
              <a:spLocks noChangeArrowheads="1"/>
            </p:cNvSpPr>
            <p:nvPr/>
          </p:nvSpPr>
          <p:spPr>
            <a:xfrm>
              <a:off x="-1040847" y="2996580"/>
              <a:ext cx="3563235" cy="1029779"/>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245" name="Text Box 6"/>
            <p:cNvSpPr txBox="1">
              <a:spLocks noChangeArrowheads="1"/>
            </p:cNvSpPr>
            <p:nvPr/>
          </p:nvSpPr>
          <p:spPr>
            <a:xfrm>
              <a:off x="-1446913" y="2986331"/>
              <a:ext cx="406068" cy="1028917"/>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vert="eaVert"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ＣＣ部</a:t>
              </a:r>
            </a:p>
          </p:txBody>
        </p:sp>
        <p:sp>
          <p:nvSpPr>
            <p:cNvPr id="1246" name="Text Box 20"/>
            <p:cNvSpPr txBox="1">
              <a:spLocks noChangeArrowheads="1"/>
            </p:cNvSpPr>
            <p:nvPr/>
          </p:nvSpPr>
          <p:spPr>
            <a:xfrm>
              <a:off x="417820" y="3480065"/>
              <a:ext cx="751167"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申請</a:t>
              </a:r>
            </a:p>
          </p:txBody>
        </p:sp>
        <p:sp>
          <p:nvSpPr>
            <p:cNvPr id="1247" name="Text Box 20"/>
            <p:cNvSpPr txBox="1">
              <a:spLocks noChangeArrowheads="1"/>
            </p:cNvSpPr>
            <p:nvPr/>
          </p:nvSpPr>
          <p:spPr>
            <a:xfrm>
              <a:off x="4232046" y="3402826"/>
              <a:ext cx="563375" cy="1314540"/>
            </a:xfrm>
            <a:prstGeom prst="rect">
              <a:avLst/>
            </a:prstGeom>
            <a:solidFill>
              <a:srgbClr val="0070C0"/>
            </a:solidFill>
            <a:ln>
              <a:noFill/>
            </a:ln>
            <a:effectLst/>
          </p:spPr>
          <p:txBody>
            <a:bodyPr vert="eaVert"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承認・注文</a:t>
              </a:r>
            </a:p>
          </p:txBody>
        </p:sp>
        <p:sp>
          <p:nvSpPr>
            <p:cNvPr id="1248" name="Line 13"/>
            <p:cNvSpPr>
              <a:spLocks noChangeShapeType="1"/>
            </p:cNvSpPr>
            <p:nvPr/>
          </p:nvSpPr>
          <p:spPr>
            <a:xfrm flipV="1">
              <a:off x="391253" y="3484655"/>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249" name="Text Box 24"/>
            <p:cNvSpPr txBox="1">
              <a:spLocks noChangeArrowheads="1"/>
            </p:cNvSpPr>
            <p:nvPr/>
          </p:nvSpPr>
          <p:spPr>
            <a:xfrm>
              <a:off x="2579727" y="4248562"/>
              <a:ext cx="1660784" cy="704219"/>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本部承認者</a:t>
              </a:r>
              <a:endParaRPr kumimoji="1" lang="en-US" altLang="ja-JP" sz="1200" dirty="0">
                <a:latin typeface="Meiryo UI" panose="020B0604030504040204" pitchFamily="50" charset="-128"/>
                <a:ea typeface="Meiryo UI" panose="020B0604030504040204" pitchFamily="50" charset="-128"/>
                <a:cs typeface="メイリオ" pitchFamily="50" charset="-128"/>
              </a:endParaRPr>
            </a:p>
            <a:p>
              <a:pPr algn="ctr" eaLnBrk="1" hangingPunct="1"/>
              <a:r>
                <a:rPr kumimoji="1" lang="en-US" altLang="ja-JP" sz="1200" dirty="0">
                  <a:latin typeface="Meiryo UI" panose="020B0604030504040204" pitchFamily="50" charset="-128"/>
                  <a:ea typeface="Meiryo UI" panose="020B0604030504040204" pitchFamily="50" charset="-128"/>
                  <a:cs typeface="メイリオ" pitchFamily="50" charset="-128"/>
                </a:rPr>
                <a:t>(</a:t>
              </a:r>
              <a:r>
                <a:rPr kumimoji="1" lang="ja-JP" altLang="en-US" sz="1200" dirty="0">
                  <a:latin typeface="Meiryo UI" panose="020B0604030504040204" pitchFamily="50" charset="-128"/>
                  <a:ea typeface="Meiryo UI" panose="020B0604030504040204" pitchFamily="50" charset="-128"/>
                  <a:cs typeface="メイリオ" pitchFamily="50" charset="-128"/>
                </a:rPr>
                <a:t>管理者権限</a:t>
              </a:r>
              <a:r>
                <a:rPr kumimoji="1" lang="en-US" altLang="ja-JP" sz="1200" dirty="0">
                  <a:latin typeface="Meiryo UI" panose="020B0604030504040204" pitchFamily="50" charset="-128"/>
                  <a:ea typeface="Meiryo UI" panose="020B0604030504040204" pitchFamily="50" charset="-128"/>
                  <a:cs typeface="メイリオ" pitchFamily="50" charset="-128"/>
                </a:rPr>
                <a:t>)</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pic>
          <p:nvPicPr>
            <p:cNvPr id="1250" name="Picture 29" descr="MCj04339440000[1]"/>
            <p:cNvPicPr>
              <a:picLocks noChangeAspect="1" noChangeArrowheads="1"/>
            </p:cNvPicPr>
            <p:nvPr/>
          </p:nvPicPr>
          <p:blipFill>
            <a:blip r:embed="rId4"/>
            <a:stretch>
              <a:fillRect/>
            </a:stretch>
          </p:blipFill>
          <p:spPr>
            <a:xfrm>
              <a:off x="3033654" y="3573424"/>
              <a:ext cx="698500" cy="698500"/>
            </a:xfrm>
            <a:prstGeom prst="rect">
              <a:avLst/>
            </a:prstGeom>
            <a:noFill/>
            <a:ln>
              <a:noFill/>
            </a:ln>
          </p:spPr>
        </p:pic>
        <p:sp>
          <p:nvSpPr>
            <p:cNvPr id="1251" name="Text Box 20"/>
            <p:cNvSpPr txBox="1">
              <a:spLocks noChangeArrowheads="1"/>
            </p:cNvSpPr>
            <p:nvPr/>
          </p:nvSpPr>
          <p:spPr>
            <a:xfrm>
              <a:off x="2441675" y="3281480"/>
              <a:ext cx="751169"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承認</a:t>
              </a:r>
            </a:p>
          </p:txBody>
        </p:sp>
        <p:sp>
          <p:nvSpPr>
            <p:cNvPr id="1252" name="Line 13"/>
            <p:cNvSpPr>
              <a:spLocks noChangeShapeType="1"/>
            </p:cNvSpPr>
            <p:nvPr/>
          </p:nvSpPr>
          <p:spPr>
            <a:xfrm>
              <a:off x="2270514" y="3484655"/>
              <a:ext cx="680546" cy="376359"/>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253" name="Text Box 23"/>
            <p:cNvSpPr txBox="1">
              <a:spLocks noChangeArrowheads="1"/>
            </p:cNvSpPr>
            <p:nvPr/>
          </p:nvSpPr>
          <p:spPr>
            <a:xfrm>
              <a:off x="-1077063" y="4207996"/>
              <a:ext cx="751167" cy="704219"/>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a:t>
              </a:r>
              <a:endParaRPr kumimoji="1" lang="en-US" altLang="ja-JP" sz="1200" dirty="0">
                <a:latin typeface="Meiryo UI" panose="020B0604030504040204" pitchFamily="50" charset="-128"/>
                <a:ea typeface="Meiryo UI" panose="020B0604030504040204" pitchFamily="50" charset="-128"/>
                <a:cs typeface="メイリオ" pitchFamily="50" charset="-128"/>
              </a:endParaRPr>
            </a:p>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社員</a:t>
              </a:r>
            </a:p>
          </p:txBody>
        </p:sp>
        <p:sp>
          <p:nvSpPr>
            <p:cNvPr id="1254" name="Text Box 24"/>
            <p:cNvSpPr txBox="1">
              <a:spLocks noChangeArrowheads="1"/>
            </p:cNvSpPr>
            <p:nvPr/>
          </p:nvSpPr>
          <p:spPr>
            <a:xfrm>
              <a:off x="1110254" y="4692942"/>
              <a:ext cx="14553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発注担当者</a:t>
              </a:r>
            </a:p>
          </p:txBody>
        </p:sp>
        <p:pic>
          <p:nvPicPr>
            <p:cNvPr id="1255" name="Picture 28" descr="MCj04339410000[1]"/>
            <p:cNvPicPr>
              <a:picLocks noChangeAspect="1" noChangeArrowheads="1"/>
            </p:cNvPicPr>
            <p:nvPr/>
          </p:nvPicPr>
          <p:blipFill>
            <a:blip r:embed="rId3"/>
            <a:stretch>
              <a:fillRect/>
            </a:stretch>
          </p:blipFill>
          <p:spPr>
            <a:xfrm>
              <a:off x="-370916" y="4155117"/>
              <a:ext cx="700087" cy="700088"/>
            </a:xfrm>
            <a:prstGeom prst="rect">
              <a:avLst/>
            </a:prstGeom>
            <a:noFill/>
            <a:ln>
              <a:noFill/>
            </a:ln>
          </p:spPr>
        </p:pic>
        <p:pic>
          <p:nvPicPr>
            <p:cNvPr id="1256" name="Picture 29" descr="MCj04339440000[1]"/>
            <p:cNvPicPr>
              <a:picLocks noChangeAspect="1" noChangeArrowheads="1"/>
            </p:cNvPicPr>
            <p:nvPr/>
          </p:nvPicPr>
          <p:blipFill>
            <a:blip r:embed="rId4"/>
            <a:stretch>
              <a:fillRect/>
            </a:stretch>
          </p:blipFill>
          <p:spPr>
            <a:xfrm>
              <a:off x="1461483" y="4017803"/>
              <a:ext cx="698500" cy="698500"/>
            </a:xfrm>
            <a:prstGeom prst="rect">
              <a:avLst/>
            </a:prstGeom>
            <a:noFill/>
            <a:ln>
              <a:noFill/>
            </a:ln>
          </p:spPr>
        </p:pic>
        <p:sp>
          <p:nvSpPr>
            <p:cNvPr id="1257" name="Rectangle 5"/>
            <p:cNvSpPr>
              <a:spLocks noChangeArrowheads="1"/>
            </p:cNvSpPr>
            <p:nvPr/>
          </p:nvSpPr>
          <p:spPr>
            <a:xfrm>
              <a:off x="-1040847" y="4035182"/>
              <a:ext cx="3563235" cy="1029779"/>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258" name="Text Box 6"/>
            <p:cNvSpPr txBox="1">
              <a:spLocks noChangeArrowheads="1"/>
            </p:cNvSpPr>
            <p:nvPr/>
          </p:nvSpPr>
          <p:spPr>
            <a:xfrm>
              <a:off x="-1446913" y="4024933"/>
              <a:ext cx="406068" cy="1028917"/>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vert="eaVert"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ＤＤ部</a:t>
              </a:r>
            </a:p>
          </p:txBody>
        </p:sp>
        <p:sp>
          <p:nvSpPr>
            <p:cNvPr id="1259" name="Text Box 20"/>
            <p:cNvSpPr txBox="1">
              <a:spLocks noChangeArrowheads="1"/>
            </p:cNvSpPr>
            <p:nvPr/>
          </p:nvSpPr>
          <p:spPr>
            <a:xfrm>
              <a:off x="417821" y="4518668"/>
              <a:ext cx="751167"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申請</a:t>
              </a:r>
            </a:p>
          </p:txBody>
        </p:sp>
        <p:sp>
          <p:nvSpPr>
            <p:cNvPr id="1260" name="Line 13"/>
            <p:cNvSpPr>
              <a:spLocks noChangeShapeType="1"/>
            </p:cNvSpPr>
            <p:nvPr/>
          </p:nvSpPr>
          <p:spPr>
            <a:xfrm flipV="1">
              <a:off x="391253" y="4523258"/>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261" name="Line 13"/>
            <p:cNvSpPr>
              <a:spLocks noChangeShapeType="1"/>
            </p:cNvSpPr>
            <p:nvPr/>
          </p:nvSpPr>
          <p:spPr>
            <a:xfrm flipV="1">
              <a:off x="2270514" y="4104114"/>
              <a:ext cx="680546" cy="376359"/>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262" name="Line 13"/>
            <p:cNvSpPr>
              <a:spLocks noChangeShapeType="1"/>
            </p:cNvSpPr>
            <p:nvPr/>
          </p:nvSpPr>
          <p:spPr>
            <a:xfrm flipV="1">
              <a:off x="3685610" y="4015248"/>
              <a:ext cx="555327"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grpSp>
      <p:grpSp>
        <p:nvGrpSpPr>
          <p:cNvPr id="1263" name="グループ化 86"/>
          <p:cNvGrpSpPr/>
          <p:nvPr/>
        </p:nvGrpSpPr>
        <p:grpSpPr>
          <a:xfrm>
            <a:off x="4679869" y="3231127"/>
            <a:ext cx="4210595" cy="1335000"/>
            <a:chOff x="-1446915" y="2986331"/>
            <a:chExt cx="6422797" cy="2036394"/>
          </a:xfrm>
        </p:grpSpPr>
        <p:sp>
          <p:nvSpPr>
            <p:cNvPr id="1264" name="Text Box 23"/>
            <p:cNvSpPr txBox="1">
              <a:spLocks noChangeArrowheads="1"/>
            </p:cNvSpPr>
            <p:nvPr/>
          </p:nvSpPr>
          <p:spPr>
            <a:xfrm>
              <a:off x="-1407975" y="3535767"/>
              <a:ext cx="13795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一般社員</a:t>
              </a:r>
              <a:r>
                <a:rPr kumimoji="1" lang="en-US" altLang="ja-JP" sz="1200" dirty="0">
                  <a:latin typeface="Meiryo UI" panose="020B0604030504040204" pitchFamily="50" charset="-128"/>
                  <a:ea typeface="Meiryo UI" panose="020B0604030504040204" pitchFamily="50" charset="-128"/>
                  <a:cs typeface="メイリオ" pitchFamily="50" charset="-128"/>
                </a:rPr>
                <a:t>A</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sp>
          <p:nvSpPr>
            <p:cNvPr id="1265" name="Text Box 24"/>
            <p:cNvSpPr txBox="1">
              <a:spLocks noChangeArrowheads="1"/>
            </p:cNvSpPr>
            <p:nvPr/>
          </p:nvSpPr>
          <p:spPr>
            <a:xfrm>
              <a:off x="2171161" y="4411046"/>
              <a:ext cx="14553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発注担当者</a:t>
              </a:r>
            </a:p>
          </p:txBody>
        </p:sp>
        <p:pic>
          <p:nvPicPr>
            <p:cNvPr id="1266" name="Picture 29" descr="MCj04339440000[1]"/>
            <p:cNvPicPr>
              <a:picLocks noChangeAspect="1" noChangeArrowheads="1"/>
            </p:cNvPicPr>
            <p:nvPr/>
          </p:nvPicPr>
          <p:blipFill>
            <a:blip r:embed="rId4"/>
            <a:stretch>
              <a:fillRect/>
            </a:stretch>
          </p:blipFill>
          <p:spPr>
            <a:xfrm>
              <a:off x="2522388" y="3735910"/>
              <a:ext cx="698500" cy="698500"/>
            </a:xfrm>
            <a:prstGeom prst="rect">
              <a:avLst/>
            </a:prstGeom>
            <a:noFill/>
            <a:ln>
              <a:noFill/>
            </a:ln>
          </p:spPr>
        </p:pic>
        <p:sp>
          <p:nvSpPr>
            <p:cNvPr id="1267" name="Rectangle 5"/>
            <p:cNvSpPr>
              <a:spLocks noChangeArrowheads="1"/>
            </p:cNvSpPr>
            <p:nvPr/>
          </p:nvSpPr>
          <p:spPr>
            <a:xfrm>
              <a:off x="-1446915" y="3256207"/>
              <a:ext cx="6422797" cy="1766518"/>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268" name="Text Box 6"/>
            <p:cNvSpPr txBox="1">
              <a:spLocks noChangeArrowheads="1"/>
            </p:cNvSpPr>
            <p:nvPr/>
          </p:nvSpPr>
          <p:spPr>
            <a:xfrm>
              <a:off x="-1446915" y="2986331"/>
              <a:ext cx="6422797" cy="341425"/>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en-US" altLang="ja-JP" sz="1200" b="1" dirty="0">
                  <a:solidFill>
                    <a:schemeClr val="bg1"/>
                  </a:solidFill>
                  <a:latin typeface="Meiryo UI" panose="020B0604030504040204" pitchFamily="50" charset="-128"/>
                  <a:ea typeface="Meiryo UI" panose="020B0604030504040204" pitchFamily="50" charset="-128"/>
                  <a:cs typeface="メイリオ" pitchFamily="50" charset="-128"/>
                </a:rPr>
                <a:t>AAA</a:t>
              </a:r>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部</a:t>
              </a:r>
            </a:p>
          </p:txBody>
        </p:sp>
        <p:sp>
          <p:nvSpPr>
            <p:cNvPr id="1269" name="Text Box 20"/>
            <p:cNvSpPr txBox="1">
              <a:spLocks noChangeArrowheads="1"/>
            </p:cNvSpPr>
            <p:nvPr/>
          </p:nvSpPr>
          <p:spPr>
            <a:xfrm>
              <a:off x="1448228" y="3415328"/>
              <a:ext cx="1220646"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代理作成</a:t>
              </a:r>
            </a:p>
          </p:txBody>
        </p:sp>
        <p:sp>
          <p:nvSpPr>
            <p:cNvPr id="1270" name="Line 13"/>
            <p:cNvSpPr>
              <a:spLocks noChangeShapeType="1"/>
            </p:cNvSpPr>
            <p:nvPr/>
          </p:nvSpPr>
          <p:spPr>
            <a:xfrm>
              <a:off x="1140420" y="3796538"/>
              <a:ext cx="1208108" cy="288622"/>
            </a:xfrm>
            <a:prstGeom prst="line">
              <a:avLst/>
            </a:prstGeom>
            <a:noFill/>
            <a:ln w="28575">
              <a:solidFill>
                <a:schemeClr val="accent4"/>
              </a:solidFill>
              <a:miter lim="800000"/>
              <a:headEnd type="triangle" w="lg" len="lg"/>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271" name="Text Box 23"/>
            <p:cNvSpPr txBox="1">
              <a:spLocks noChangeArrowheads="1"/>
            </p:cNvSpPr>
            <p:nvPr/>
          </p:nvSpPr>
          <p:spPr>
            <a:xfrm>
              <a:off x="-1407975" y="4317554"/>
              <a:ext cx="13795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一般社員</a:t>
              </a:r>
              <a:r>
                <a:rPr kumimoji="1" lang="en-US" altLang="ja-JP" sz="1200" dirty="0">
                  <a:latin typeface="Meiryo UI" panose="020B0604030504040204" pitchFamily="50" charset="-128"/>
                  <a:ea typeface="Meiryo UI" panose="020B0604030504040204" pitchFamily="50" charset="-128"/>
                  <a:cs typeface="メイリオ" pitchFamily="50" charset="-128"/>
                </a:rPr>
                <a:t>B</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sp>
          <p:nvSpPr>
            <p:cNvPr id="1272" name="Line 13"/>
            <p:cNvSpPr>
              <a:spLocks noChangeShapeType="1"/>
            </p:cNvSpPr>
            <p:nvPr/>
          </p:nvSpPr>
          <p:spPr>
            <a:xfrm flipV="1">
              <a:off x="1140420" y="4315041"/>
              <a:ext cx="1208108" cy="288622"/>
            </a:xfrm>
            <a:prstGeom prst="line">
              <a:avLst/>
            </a:prstGeom>
            <a:noFill/>
            <a:ln w="28575">
              <a:solidFill>
                <a:schemeClr val="accent4"/>
              </a:solidFill>
              <a:miter lim="800000"/>
              <a:headEnd type="triangle" w="lg" len="lg"/>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273" name="Text Box 20"/>
            <p:cNvSpPr txBox="1">
              <a:spLocks noChangeArrowheads="1"/>
            </p:cNvSpPr>
            <p:nvPr/>
          </p:nvSpPr>
          <p:spPr>
            <a:xfrm>
              <a:off x="4218105" y="3512822"/>
              <a:ext cx="563375" cy="1314540"/>
            </a:xfrm>
            <a:prstGeom prst="rect">
              <a:avLst/>
            </a:prstGeom>
            <a:solidFill>
              <a:srgbClr val="0070C0"/>
            </a:solidFill>
            <a:ln>
              <a:noFill/>
            </a:ln>
            <a:effectLst/>
          </p:spPr>
          <p:txBody>
            <a:bodyPr vert="eaVert"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承認・注文</a:t>
              </a:r>
            </a:p>
          </p:txBody>
        </p:sp>
        <p:sp>
          <p:nvSpPr>
            <p:cNvPr id="1274" name="Line 13"/>
            <p:cNvSpPr>
              <a:spLocks noChangeShapeType="1"/>
            </p:cNvSpPr>
            <p:nvPr/>
          </p:nvSpPr>
          <p:spPr>
            <a:xfrm flipV="1">
              <a:off x="3353484" y="4144955"/>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grpSp>
      <p:grpSp>
        <p:nvGrpSpPr>
          <p:cNvPr id="1275" name="グループ化 106"/>
          <p:cNvGrpSpPr/>
          <p:nvPr/>
        </p:nvGrpSpPr>
        <p:grpSpPr>
          <a:xfrm>
            <a:off x="5557996" y="3522755"/>
            <a:ext cx="747611" cy="451399"/>
            <a:chOff x="6163729" y="4319644"/>
            <a:chExt cx="1661059" cy="1002927"/>
          </a:xfrm>
        </p:grpSpPr>
        <p:sp>
          <p:nvSpPr>
            <p:cNvPr id="1276" name="正方形/長方形 26"/>
            <p:cNvSpPr>
              <a:spLocks noChangeArrowheads="1"/>
            </p:cNvSpPr>
            <p:nvPr/>
          </p:nvSpPr>
          <p:spPr>
            <a:xfrm>
              <a:off x="6163729" y="4319644"/>
              <a:ext cx="1661059" cy="1002927"/>
            </a:xfrm>
            <a:prstGeom prst="rect">
              <a:avLst/>
            </a:prstGeom>
            <a:solidFill>
              <a:schemeClr val="bg1"/>
            </a:solidFill>
            <a:ln w="6350">
              <a:solidFill>
                <a:srgbClr val="000000"/>
              </a:solidFill>
              <a:miter lim="800000"/>
              <a:headEnd/>
              <a:tailEnd/>
            </a:ln>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pic>
          <p:nvPicPr>
            <p:cNvPr id="1277" name="Picture 9" descr="C:\BizCard\image\1\sentaku\BizCardPro.jpg"/>
            <p:cNvPicPr>
              <a:picLocks noChangeAspect="1" noChangeArrowheads="1"/>
            </p:cNvPicPr>
            <p:nvPr/>
          </p:nvPicPr>
          <p:blipFill>
            <a:blip r:embed="rId5"/>
            <a:stretch>
              <a:fillRect/>
            </a:stretch>
          </p:blipFill>
          <p:spPr>
            <a:xfrm>
              <a:off x="6273262" y="5049126"/>
              <a:ext cx="547348" cy="144741"/>
            </a:xfrm>
            <a:prstGeom prst="rect">
              <a:avLst/>
            </a:prstGeom>
            <a:noFill/>
            <a:ln>
              <a:noFill/>
            </a:ln>
          </p:spPr>
        </p:pic>
        <p:pic>
          <p:nvPicPr>
            <p:cNvPr id="1278" name="Picture 13" descr="C:\BizCard\image\1\AsysLogo名刺用.bmp"/>
            <p:cNvPicPr>
              <a:picLocks noChangeAspect="1" noChangeArrowheads="1"/>
            </p:cNvPicPr>
            <p:nvPr/>
          </p:nvPicPr>
          <p:blipFill>
            <a:blip r:embed="rId6"/>
            <a:stretch>
              <a:fillRect/>
            </a:stretch>
          </p:blipFill>
          <p:spPr>
            <a:xfrm>
              <a:off x="6309772" y="4647911"/>
              <a:ext cx="493419" cy="238822"/>
            </a:xfrm>
            <a:prstGeom prst="rect">
              <a:avLst/>
            </a:prstGeom>
            <a:noFill/>
            <a:ln>
              <a:noFill/>
            </a:ln>
          </p:spPr>
        </p:pic>
        <p:sp>
          <p:nvSpPr>
            <p:cNvPr id="1279" name="テキスト ボックス 29"/>
            <p:cNvSpPr txBox="1">
              <a:spLocks noChangeArrowheads="1"/>
            </p:cNvSpPr>
            <p:nvPr/>
          </p:nvSpPr>
          <p:spPr>
            <a:xfrm>
              <a:off x="6893947" y="4630210"/>
              <a:ext cx="776427" cy="615442"/>
            </a:xfrm>
            <a:prstGeom prst="rect">
              <a:avLst/>
            </a:prstGeom>
            <a:noFill/>
            <a:ln>
              <a:noFill/>
            </a:ln>
          </p:spPr>
          <p:txBody>
            <a:bodyPr wrap="non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kumimoji="1" lang="ja-JP" altLang="en-US" sz="600" dirty="0"/>
                <a:t>○○ ○○ </a:t>
              </a:r>
              <a:endParaRPr kumimoji="1" lang="en-US" altLang="ja-JP" sz="600" dirty="0"/>
            </a:p>
            <a:p>
              <a:r>
                <a:rPr kumimoji="1" lang="ja-JP" altLang="en-US" sz="600" dirty="0"/>
                <a:t>─ ─ ─ ─</a:t>
              </a:r>
              <a:endParaRPr kumimoji="1" lang="en-US" altLang="ja-JP" sz="600" dirty="0"/>
            </a:p>
            <a:p>
              <a:r>
                <a:rPr kumimoji="1" lang="ja-JP" altLang="en-US" sz="600" dirty="0"/>
                <a:t>─ ─ ─</a:t>
              </a:r>
            </a:p>
          </p:txBody>
        </p:sp>
      </p:grpSp>
      <p:grpSp>
        <p:nvGrpSpPr>
          <p:cNvPr id="1280" name="グループ化 107"/>
          <p:cNvGrpSpPr/>
          <p:nvPr/>
        </p:nvGrpSpPr>
        <p:grpSpPr>
          <a:xfrm>
            <a:off x="5557997" y="4034974"/>
            <a:ext cx="747611" cy="451399"/>
            <a:chOff x="6163729" y="4319644"/>
            <a:chExt cx="1661059" cy="1002927"/>
          </a:xfrm>
        </p:grpSpPr>
        <p:sp>
          <p:nvSpPr>
            <p:cNvPr id="1281" name="正方形/長方形 26"/>
            <p:cNvSpPr>
              <a:spLocks noChangeArrowheads="1"/>
            </p:cNvSpPr>
            <p:nvPr/>
          </p:nvSpPr>
          <p:spPr>
            <a:xfrm>
              <a:off x="6163729" y="4319644"/>
              <a:ext cx="1661059" cy="1002927"/>
            </a:xfrm>
            <a:prstGeom prst="rect">
              <a:avLst/>
            </a:prstGeom>
            <a:solidFill>
              <a:schemeClr val="bg1"/>
            </a:solidFill>
            <a:ln w="6350">
              <a:solidFill>
                <a:srgbClr val="000000"/>
              </a:solidFill>
              <a:miter lim="800000"/>
              <a:headEnd/>
              <a:tailEnd/>
            </a:ln>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pic>
          <p:nvPicPr>
            <p:cNvPr id="1282" name="Picture 9" descr="C:\BizCard\image\1\sentaku\BizCardPro.jpg"/>
            <p:cNvPicPr>
              <a:picLocks noChangeAspect="1" noChangeArrowheads="1"/>
            </p:cNvPicPr>
            <p:nvPr/>
          </p:nvPicPr>
          <p:blipFill>
            <a:blip r:embed="rId5"/>
            <a:stretch>
              <a:fillRect/>
            </a:stretch>
          </p:blipFill>
          <p:spPr>
            <a:xfrm>
              <a:off x="6273262" y="5049126"/>
              <a:ext cx="547348" cy="144741"/>
            </a:xfrm>
            <a:prstGeom prst="rect">
              <a:avLst/>
            </a:prstGeom>
            <a:noFill/>
            <a:ln>
              <a:noFill/>
            </a:ln>
          </p:spPr>
        </p:pic>
        <p:pic>
          <p:nvPicPr>
            <p:cNvPr id="1283" name="Picture 13" descr="C:\BizCard\image\1\AsysLogo名刺用.bmp"/>
            <p:cNvPicPr>
              <a:picLocks noChangeAspect="1" noChangeArrowheads="1"/>
            </p:cNvPicPr>
            <p:nvPr/>
          </p:nvPicPr>
          <p:blipFill>
            <a:blip r:embed="rId6"/>
            <a:stretch>
              <a:fillRect/>
            </a:stretch>
          </p:blipFill>
          <p:spPr>
            <a:xfrm>
              <a:off x="6309772" y="4647911"/>
              <a:ext cx="493419" cy="238822"/>
            </a:xfrm>
            <a:prstGeom prst="rect">
              <a:avLst/>
            </a:prstGeom>
            <a:noFill/>
            <a:ln>
              <a:noFill/>
            </a:ln>
          </p:spPr>
        </p:pic>
        <p:sp>
          <p:nvSpPr>
            <p:cNvPr id="1284" name="テキスト ボックス 29"/>
            <p:cNvSpPr txBox="1">
              <a:spLocks noChangeArrowheads="1"/>
            </p:cNvSpPr>
            <p:nvPr/>
          </p:nvSpPr>
          <p:spPr>
            <a:xfrm>
              <a:off x="6893947" y="4630210"/>
              <a:ext cx="822728" cy="615442"/>
            </a:xfrm>
            <a:prstGeom prst="rect">
              <a:avLst/>
            </a:prstGeom>
            <a:noFill/>
            <a:ln>
              <a:noFill/>
            </a:ln>
          </p:spPr>
          <p:txBody>
            <a:bodyPr wrap="non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kumimoji="1" lang="ja-JP" altLang="en-US" sz="600" dirty="0"/>
                <a:t>□□ □□  </a:t>
              </a:r>
              <a:endParaRPr kumimoji="1" lang="en-US" altLang="ja-JP" sz="600" dirty="0"/>
            </a:p>
            <a:p>
              <a:r>
                <a:rPr kumimoji="1" lang="ja-JP" altLang="en-US" sz="600" dirty="0"/>
                <a:t>─ ─ ─ ─</a:t>
              </a:r>
              <a:endParaRPr kumimoji="1" lang="en-US" altLang="ja-JP" sz="600" dirty="0"/>
            </a:p>
            <a:p>
              <a:r>
                <a:rPr kumimoji="1" lang="ja-JP" altLang="en-US" sz="600" dirty="0"/>
                <a:t>─ ─ ─</a:t>
              </a:r>
            </a:p>
          </p:txBody>
        </p:sp>
      </p:grpSp>
      <p:sp>
        <p:nvSpPr>
          <p:cNvPr id="1285" name="四角形吹き出し 2"/>
          <p:cNvSpPr/>
          <p:nvPr/>
        </p:nvSpPr>
        <p:spPr>
          <a:xfrm>
            <a:off x="3497415" y="3078944"/>
            <a:ext cx="727515" cy="349702"/>
          </a:xfrm>
          <a:prstGeom prst="wedgeRectCallout">
            <a:avLst>
              <a:gd name="adj1" fmla="val -35705"/>
              <a:gd name="adj2" fmla="val 8396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r>
              <a:rPr kumimoji="1"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全社員分を最終承認</a:t>
            </a:r>
          </a:p>
        </p:txBody>
      </p:sp>
      <p:sp>
        <p:nvSpPr>
          <p:cNvPr id="1286" name="四角形吹き出し 83"/>
          <p:cNvSpPr/>
          <p:nvPr/>
        </p:nvSpPr>
        <p:spPr>
          <a:xfrm>
            <a:off x="3150343" y="1276843"/>
            <a:ext cx="687469" cy="349702"/>
          </a:xfrm>
          <a:prstGeom prst="wedgeRectCallout">
            <a:avLst>
              <a:gd name="adj1" fmla="val -35705"/>
              <a:gd name="adj2" fmla="val 8396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r>
              <a:rPr kumimoji="1"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自部署内の承認</a:t>
            </a:r>
          </a:p>
        </p:txBody>
      </p:sp>
      <p:sp>
        <p:nvSpPr>
          <p:cNvPr id="1287" name="四角形吹き出し 89"/>
          <p:cNvSpPr/>
          <p:nvPr/>
        </p:nvSpPr>
        <p:spPr>
          <a:xfrm>
            <a:off x="7482062" y="3132340"/>
            <a:ext cx="1001168" cy="349702"/>
          </a:xfrm>
          <a:prstGeom prst="wedgeRectCallout">
            <a:avLst>
              <a:gd name="adj1" fmla="val -35705"/>
              <a:gd name="adj2" fmla="val 8396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r>
              <a:rPr kumimoji="1"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自部署内の</a:t>
            </a:r>
            <a:endParaRPr kumimoji="1"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作成代行～注文</a:t>
            </a:r>
          </a:p>
        </p:txBody>
      </p:sp>
      <p:sp>
        <p:nvSpPr>
          <p:cNvPr id="1288" name="四角形吹き出し 96"/>
          <p:cNvSpPr/>
          <p:nvPr/>
        </p:nvSpPr>
        <p:spPr>
          <a:xfrm>
            <a:off x="2469548" y="2758571"/>
            <a:ext cx="687469" cy="349702"/>
          </a:xfrm>
          <a:prstGeom prst="wedgeRectCallout">
            <a:avLst>
              <a:gd name="adj1" fmla="val -35705"/>
              <a:gd name="adj2" fmla="val 8396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spAutoFit/>
          </a:bodyPr>
          <a:lstStyle/>
          <a:p>
            <a:pPr algn="ctr"/>
            <a:r>
              <a:rPr kumimoji="1"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自部署内の承認</a:t>
            </a:r>
          </a:p>
        </p:txBody>
      </p:sp>
      <p:sp>
        <p:nvSpPr>
          <p:cNvPr id="1289" name="四角形吹き出し 100"/>
          <p:cNvSpPr/>
          <p:nvPr/>
        </p:nvSpPr>
        <p:spPr>
          <a:xfrm>
            <a:off x="7128316" y="1040735"/>
            <a:ext cx="1013602" cy="488201"/>
          </a:xfrm>
          <a:prstGeom prst="wedgeRectCallout">
            <a:avLst>
              <a:gd name="adj1" fmla="val -35705"/>
              <a:gd name="adj2" fmla="val 8396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kumimoji="1"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承認不要</a:t>
            </a:r>
            <a:endParaRPr kumimoji="1"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注文履歴にて不正発注を監視</a:t>
            </a:r>
            <a:r>
              <a:rPr kumimoji="1" lang="en-US" altLang="ja-JP"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9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90" name="スライド番号プレースホルダー 3"/>
          <p:cNvSpPr>
            <a:spLocks noGrp="1"/>
          </p:cNvSpPr>
          <p:nvPr>
            <p:ph type="sldNum" sz="quarter" idx="12"/>
          </p:nvPr>
        </p:nvSpPr>
        <p:spPr/>
        <p:txBody>
          <a:bodyPr/>
          <a:lstStyle/>
          <a:p>
            <a:fld id="{00000000-1234-1234-1234-123412341234}" type="slidenum">
              <a:rPr lang="en-US" altLang="ja" sz="1000">
                <a:solidFill>
                  <a:schemeClr val="dk2"/>
                </a:solidFill>
              </a:rPr>
              <a:pPr/>
              <a:t>10</a:t>
            </a:fld>
            <a:endParaRPr lang="ja" altLang="en-US" sz="1000">
              <a:solidFill>
                <a:schemeClr val="dk2"/>
              </a:solidFill>
            </a:endParaRPr>
          </a:p>
        </p:txBody>
      </p:sp>
      <p:sp>
        <p:nvSpPr>
          <p:cNvPr id="86" name="Text Box 58">
            <a:extLst>
              <a:ext uri="{FF2B5EF4-FFF2-40B4-BE49-F238E27FC236}">
                <a16:creationId xmlns:a16="http://schemas.microsoft.com/office/drawing/2014/main" id="{9C4599FB-38C2-46CA-8940-3C5A0254F819}"/>
              </a:ext>
            </a:extLst>
          </p:cNvPr>
          <p:cNvSpPr txBox="1">
            <a:spLocks noChangeArrowheads="1"/>
          </p:cNvSpPr>
          <p:nvPr/>
        </p:nvSpPr>
        <p:spPr>
          <a:xfrm>
            <a:off x="7611912" y="503163"/>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dirty="0" err="1"/>
              <a:t>BizCard</a:t>
            </a:r>
            <a:r>
              <a:rPr lang="en-US" altLang="ja-JP" dirty="0"/>
              <a:t> WEB</a:t>
            </a:r>
          </a:p>
        </p:txBody>
      </p:sp>
    </p:spTree>
    <p:extLst>
      <p:ext uri="{BB962C8B-B14F-4D97-AF65-F5344CB8AC3E}">
        <p14:creationId xmlns:p14="http://schemas.microsoft.com/office/powerpoint/2010/main" val="1217669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5" name="タイトル 1"/>
          <p:cNvSpPr>
            <a:spLocks noGrp="1"/>
          </p:cNvSpPr>
          <p:nvPr>
            <p:ph type="title"/>
          </p:nvPr>
        </p:nvSpPr>
        <p:spPr>
          <a:xfrm>
            <a:off x="315686" y="205741"/>
            <a:ext cx="4256314" cy="601981"/>
          </a:xfrm>
        </p:spPr>
        <p:txBody>
          <a:bodyPr anchor="ctr"/>
          <a:lstStyle/>
          <a:p>
            <a:r>
              <a:rPr kumimoji="1" lang="ja-JP" altLang="en-US" dirty="0"/>
              <a:t>発注方法</a:t>
            </a:r>
          </a:p>
        </p:txBody>
      </p:sp>
      <p:sp>
        <p:nvSpPr>
          <p:cNvPr id="1296" name="テキスト プレースホルダー 2"/>
          <p:cNvSpPr>
            <a:spLocks noGrp="1"/>
          </p:cNvSpPr>
          <p:nvPr>
            <p:ph type="body" idx="1"/>
          </p:nvPr>
        </p:nvSpPr>
        <p:spPr/>
        <p:txBody>
          <a:bodyPr/>
          <a:lstStyle/>
          <a:p>
            <a:r>
              <a:rPr kumimoji="1" lang="ja-JP" altLang="en-US" b="1" dirty="0"/>
              <a:t>承認者指定</a:t>
            </a:r>
          </a:p>
        </p:txBody>
      </p:sp>
      <p:sp>
        <p:nvSpPr>
          <p:cNvPr id="1297" name="コンテンツ プレースホルダー 3"/>
          <p:cNvSpPr>
            <a:spLocks noGrp="1"/>
          </p:cNvSpPr>
          <p:nvPr>
            <p:ph sz="half" idx="2"/>
          </p:nvPr>
        </p:nvSpPr>
        <p:spPr>
          <a:xfrm>
            <a:off x="315686" y="4153686"/>
            <a:ext cx="4210594" cy="548945"/>
          </a:xfrm>
        </p:spPr>
        <p:txBody>
          <a:bodyPr>
            <a:normAutofit fontScale="92500"/>
          </a:bodyPr>
          <a:lstStyle/>
          <a:p>
            <a:pPr>
              <a:lnSpc>
                <a:spcPct val="110000"/>
              </a:lnSpc>
            </a:pPr>
            <a:r>
              <a:rPr kumimoji="1" lang="ja-JP" altLang="en-US" dirty="0"/>
              <a:t>頻繁に組織改編がある場合は、発注者に承認者を選択させることで社員マスタの</a:t>
            </a:r>
            <a:r>
              <a:rPr kumimoji="1" lang="ja-JP" altLang="en-US" dirty="0">
                <a:solidFill>
                  <a:srgbClr val="FF0000"/>
                </a:solidFill>
              </a:rPr>
              <a:t>メンテナンス負荷軽減</a:t>
            </a:r>
            <a:r>
              <a:rPr kumimoji="1" lang="ja-JP" altLang="en-US" dirty="0"/>
              <a:t>となります。</a:t>
            </a:r>
          </a:p>
        </p:txBody>
      </p:sp>
      <p:sp>
        <p:nvSpPr>
          <p:cNvPr id="1298" name="テキスト プレースホルダー 4"/>
          <p:cNvSpPr>
            <a:spLocks noGrp="1"/>
          </p:cNvSpPr>
          <p:nvPr>
            <p:ph type="body" sz="quarter" idx="3"/>
          </p:nvPr>
        </p:nvSpPr>
        <p:spPr/>
        <p:txBody>
          <a:bodyPr/>
          <a:lstStyle/>
          <a:p>
            <a:r>
              <a:rPr kumimoji="1" lang="ja-JP" altLang="en-US" b="1" dirty="0"/>
              <a:t>購買システム連携</a:t>
            </a:r>
            <a:r>
              <a:rPr kumimoji="1" lang="en-US" altLang="ja-JP" b="1" dirty="0"/>
              <a:t>(</a:t>
            </a:r>
            <a:r>
              <a:rPr kumimoji="1" lang="ja-JP" altLang="en-US" b="1" dirty="0"/>
              <a:t>カスタマイズ例</a:t>
            </a:r>
            <a:r>
              <a:rPr kumimoji="1" lang="en-US" altLang="ja-JP" b="1" dirty="0"/>
              <a:t>)</a:t>
            </a:r>
            <a:endParaRPr kumimoji="1" lang="ja-JP" altLang="en-US" b="1" dirty="0"/>
          </a:p>
        </p:txBody>
      </p:sp>
      <p:grpSp>
        <p:nvGrpSpPr>
          <p:cNvPr id="1299" name="グループ化 9"/>
          <p:cNvGrpSpPr/>
          <p:nvPr/>
        </p:nvGrpSpPr>
        <p:grpSpPr>
          <a:xfrm>
            <a:off x="315687" y="1343916"/>
            <a:ext cx="4210595" cy="2690512"/>
            <a:chOff x="-1446915" y="2986331"/>
            <a:chExt cx="6422797" cy="4104076"/>
          </a:xfrm>
        </p:grpSpPr>
        <p:sp>
          <p:nvSpPr>
            <p:cNvPr id="1300" name="Text Box 23"/>
            <p:cNvSpPr txBox="1">
              <a:spLocks noChangeArrowheads="1"/>
            </p:cNvSpPr>
            <p:nvPr/>
          </p:nvSpPr>
          <p:spPr>
            <a:xfrm>
              <a:off x="-1407975" y="4823779"/>
              <a:ext cx="13795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一般社員</a:t>
              </a:r>
              <a:r>
                <a:rPr kumimoji="1" lang="en-US" altLang="ja-JP" sz="1200" dirty="0">
                  <a:latin typeface="Meiryo UI" panose="020B0604030504040204" pitchFamily="50" charset="-128"/>
                  <a:ea typeface="Meiryo UI" panose="020B0604030504040204" pitchFamily="50" charset="-128"/>
                  <a:cs typeface="メイリオ" pitchFamily="50" charset="-128"/>
                </a:rPr>
                <a:t>A</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sp>
          <p:nvSpPr>
            <p:cNvPr id="1301" name="Text Box 24"/>
            <p:cNvSpPr txBox="1">
              <a:spLocks noChangeArrowheads="1"/>
            </p:cNvSpPr>
            <p:nvPr/>
          </p:nvSpPr>
          <p:spPr>
            <a:xfrm>
              <a:off x="2091691" y="4411045"/>
              <a:ext cx="1614324"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発注担当者</a:t>
              </a:r>
              <a:r>
                <a:rPr kumimoji="1" lang="en-US" altLang="ja-JP" sz="1200" dirty="0">
                  <a:latin typeface="Meiryo UI" panose="020B0604030504040204" pitchFamily="50" charset="-128"/>
                  <a:ea typeface="Meiryo UI" panose="020B0604030504040204" pitchFamily="50" charset="-128"/>
                  <a:cs typeface="メイリオ" pitchFamily="50" charset="-128"/>
                </a:rPr>
                <a:t>C</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pic>
          <p:nvPicPr>
            <p:cNvPr id="1302" name="Picture 28" descr="MCj04339410000[1]"/>
            <p:cNvPicPr>
              <a:picLocks noChangeAspect="1" noChangeArrowheads="1"/>
            </p:cNvPicPr>
            <p:nvPr/>
          </p:nvPicPr>
          <p:blipFill>
            <a:blip r:embed="rId3"/>
            <a:stretch>
              <a:fillRect/>
            </a:stretch>
          </p:blipFill>
          <p:spPr>
            <a:xfrm>
              <a:off x="-85744" y="4603173"/>
              <a:ext cx="700087" cy="700088"/>
            </a:xfrm>
            <a:prstGeom prst="rect">
              <a:avLst/>
            </a:prstGeom>
            <a:noFill/>
            <a:ln>
              <a:noFill/>
            </a:ln>
          </p:spPr>
        </p:pic>
        <p:pic>
          <p:nvPicPr>
            <p:cNvPr id="1303" name="Picture 29" descr="MCj04339440000[1]"/>
            <p:cNvPicPr>
              <a:picLocks noChangeAspect="1" noChangeArrowheads="1"/>
            </p:cNvPicPr>
            <p:nvPr/>
          </p:nvPicPr>
          <p:blipFill>
            <a:blip r:embed="rId4"/>
            <a:stretch>
              <a:fillRect/>
            </a:stretch>
          </p:blipFill>
          <p:spPr>
            <a:xfrm>
              <a:off x="2522388" y="3735910"/>
              <a:ext cx="698500" cy="698500"/>
            </a:xfrm>
            <a:prstGeom prst="rect">
              <a:avLst/>
            </a:prstGeom>
            <a:noFill/>
            <a:ln>
              <a:noFill/>
            </a:ln>
          </p:spPr>
        </p:pic>
        <p:sp>
          <p:nvSpPr>
            <p:cNvPr id="1304" name="Rectangle 5"/>
            <p:cNvSpPr>
              <a:spLocks noChangeArrowheads="1"/>
            </p:cNvSpPr>
            <p:nvPr/>
          </p:nvSpPr>
          <p:spPr>
            <a:xfrm>
              <a:off x="-1446915" y="3256207"/>
              <a:ext cx="6422797" cy="3823466"/>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305" name="Text Box 6"/>
            <p:cNvSpPr txBox="1">
              <a:spLocks noChangeArrowheads="1"/>
            </p:cNvSpPr>
            <p:nvPr/>
          </p:nvSpPr>
          <p:spPr>
            <a:xfrm>
              <a:off x="-1446915" y="2986331"/>
              <a:ext cx="6422797" cy="341425"/>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en-US" altLang="ja-JP" sz="1200" b="1" dirty="0">
                  <a:solidFill>
                    <a:schemeClr val="bg1"/>
                  </a:solidFill>
                  <a:latin typeface="Meiryo UI" panose="020B0604030504040204" pitchFamily="50" charset="-128"/>
                  <a:ea typeface="Meiryo UI" panose="020B0604030504040204" pitchFamily="50" charset="-128"/>
                  <a:cs typeface="メイリオ" pitchFamily="50" charset="-128"/>
                </a:rPr>
                <a:t>AAA</a:t>
              </a:r>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社</a:t>
              </a:r>
            </a:p>
          </p:txBody>
        </p:sp>
        <p:sp>
          <p:nvSpPr>
            <p:cNvPr id="1306" name="Text Box 20"/>
            <p:cNvSpPr txBox="1">
              <a:spLocks noChangeArrowheads="1"/>
            </p:cNvSpPr>
            <p:nvPr/>
          </p:nvSpPr>
          <p:spPr>
            <a:xfrm>
              <a:off x="883245" y="4161956"/>
              <a:ext cx="922333" cy="704218"/>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検索</a:t>
              </a:r>
              <a:r>
                <a:rPr kumimoji="1" lang="en-US" altLang="ja-JP" sz="1200" dirty="0">
                  <a:latin typeface="Meiryo UI" panose="020B0604030504040204" pitchFamily="50" charset="-128"/>
                  <a:ea typeface="Meiryo UI" panose="020B0604030504040204" pitchFamily="50" charset="-128"/>
                  <a:cs typeface="メイリオ" pitchFamily="50" charset="-128"/>
                </a:rPr>
                <a:t>&amp;</a:t>
              </a:r>
            </a:p>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申請</a:t>
              </a:r>
            </a:p>
          </p:txBody>
        </p:sp>
        <p:sp>
          <p:nvSpPr>
            <p:cNvPr id="1307" name="Line 13"/>
            <p:cNvSpPr>
              <a:spLocks noChangeShapeType="1"/>
            </p:cNvSpPr>
            <p:nvPr/>
          </p:nvSpPr>
          <p:spPr>
            <a:xfrm flipV="1">
              <a:off x="823563" y="4144955"/>
              <a:ext cx="1418524" cy="1590047"/>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308" name="Text Box 23"/>
            <p:cNvSpPr txBox="1">
              <a:spLocks noChangeArrowheads="1"/>
            </p:cNvSpPr>
            <p:nvPr/>
          </p:nvSpPr>
          <p:spPr>
            <a:xfrm>
              <a:off x="-1407975" y="5605566"/>
              <a:ext cx="13795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一般社員</a:t>
              </a:r>
              <a:r>
                <a:rPr kumimoji="1" lang="en-US" altLang="ja-JP" sz="1200" dirty="0">
                  <a:latin typeface="Meiryo UI" panose="020B0604030504040204" pitchFamily="50" charset="-128"/>
                  <a:ea typeface="Meiryo UI" panose="020B0604030504040204" pitchFamily="50" charset="-128"/>
                  <a:cs typeface="メイリオ" pitchFamily="50" charset="-128"/>
                </a:rPr>
                <a:t>B</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pic>
          <p:nvPicPr>
            <p:cNvPr id="1309" name="Picture 28" descr="MCj04339410000[1]"/>
            <p:cNvPicPr>
              <a:picLocks noChangeAspect="1" noChangeArrowheads="1"/>
            </p:cNvPicPr>
            <p:nvPr/>
          </p:nvPicPr>
          <p:blipFill>
            <a:blip r:embed="rId3"/>
            <a:stretch>
              <a:fillRect/>
            </a:stretch>
          </p:blipFill>
          <p:spPr>
            <a:xfrm>
              <a:off x="-85744" y="5384959"/>
              <a:ext cx="700087" cy="700088"/>
            </a:xfrm>
            <a:prstGeom prst="rect">
              <a:avLst/>
            </a:prstGeom>
            <a:noFill/>
            <a:ln>
              <a:noFill/>
            </a:ln>
          </p:spPr>
        </p:pic>
        <p:sp>
          <p:nvSpPr>
            <p:cNvPr id="1310" name="Line 13"/>
            <p:cNvSpPr>
              <a:spLocks noChangeShapeType="1"/>
            </p:cNvSpPr>
            <p:nvPr/>
          </p:nvSpPr>
          <p:spPr>
            <a:xfrm>
              <a:off x="823562" y="5005042"/>
              <a:ext cx="1489602" cy="1470186"/>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311" name="Text Box 20"/>
            <p:cNvSpPr txBox="1">
              <a:spLocks noChangeArrowheads="1"/>
            </p:cNvSpPr>
            <p:nvPr/>
          </p:nvSpPr>
          <p:spPr>
            <a:xfrm>
              <a:off x="4218105" y="3512822"/>
              <a:ext cx="563375" cy="1314540"/>
            </a:xfrm>
            <a:prstGeom prst="rect">
              <a:avLst/>
            </a:prstGeom>
            <a:solidFill>
              <a:srgbClr val="0070C0"/>
            </a:solidFill>
            <a:ln>
              <a:noFill/>
            </a:ln>
            <a:effectLst/>
          </p:spPr>
          <p:txBody>
            <a:bodyPr vert="eaVert"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承認・注文</a:t>
              </a:r>
            </a:p>
          </p:txBody>
        </p:sp>
        <p:sp>
          <p:nvSpPr>
            <p:cNvPr id="1312" name="Line 13"/>
            <p:cNvSpPr>
              <a:spLocks noChangeShapeType="1"/>
            </p:cNvSpPr>
            <p:nvPr/>
          </p:nvSpPr>
          <p:spPr>
            <a:xfrm flipV="1">
              <a:off x="3353484" y="4144955"/>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313" name="Text Box 24"/>
            <p:cNvSpPr txBox="1">
              <a:spLocks noChangeArrowheads="1"/>
            </p:cNvSpPr>
            <p:nvPr/>
          </p:nvSpPr>
          <p:spPr>
            <a:xfrm>
              <a:off x="2083132" y="5549516"/>
              <a:ext cx="1631442"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発注担当者</a:t>
              </a:r>
              <a:r>
                <a:rPr kumimoji="1" lang="en-US" altLang="ja-JP" sz="1200" dirty="0">
                  <a:latin typeface="Meiryo UI" panose="020B0604030504040204" pitchFamily="50" charset="-128"/>
                  <a:ea typeface="Meiryo UI" panose="020B0604030504040204" pitchFamily="50" charset="-128"/>
                  <a:cs typeface="メイリオ" pitchFamily="50" charset="-128"/>
                </a:rPr>
                <a:t>D</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pic>
          <p:nvPicPr>
            <p:cNvPr id="1314" name="Picture 29" descr="MCj04339440000[1]"/>
            <p:cNvPicPr>
              <a:picLocks noChangeAspect="1" noChangeArrowheads="1"/>
            </p:cNvPicPr>
            <p:nvPr/>
          </p:nvPicPr>
          <p:blipFill>
            <a:blip r:embed="rId4"/>
            <a:stretch>
              <a:fillRect/>
            </a:stretch>
          </p:blipFill>
          <p:spPr>
            <a:xfrm>
              <a:off x="2522388" y="4874381"/>
              <a:ext cx="698500" cy="698500"/>
            </a:xfrm>
            <a:prstGeom prst="rect">
              <a:avLst/>
            </a:prstGeom>
            <a:noFill/>
            <a:ln>
              <a:noFill/>
            </a:ln>
          </p:spPr>
        </p:pic>
        <p:sp>
          <p:nvSpPr>
            <p:cNvPr id="1315" name="Text Box 24"/>
            <p:cNvSpPr txBox="1">
              <a:spLocks noChangeArrowheads="1"/>
            </p:cNvSpPr>
            <p:nvPr/>
          </p:nvSpPr>
          <p:spPr>
            <a:xfrm>
              <a:off x="2099027" y="6667876"/>
              <a:ext cx="1599653"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発注担当者</a:t>
              </a:r>
              <a:r>
                <a:rPr kumimoji="1" lang="en-US" altLang="ja-JP" sz="1200" dirty="0">
                  <a:latin typeface="Meiryo UI" panose="020B0604030504040204" pitchFamily="50" charset="-128"/>
                  <a:ea typeface="Meiryo UI" panose="020B0604030504040204" pitchFamily="50" charset="-128"/>
                  <a:cs typeface="メイリオ" pitchFamily="50" charset="-128"/>
                </a:rPr>
                <a:t>E</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pic>
          <p:nvPicPr>
            <p:cNvPr id="1316" name="Picture 29" descr="MCj04339440000[1]"/>
            <p:cNvPicPr>
              <a:picLocks noChangeAspect="1" noChangeArrowheads="1"/>
            </p:cNvPicPr>
            <p:nvPr/>
          </p:nvPicPr>
          <p:blipFill>
            <a:blip r:embed="rId4"/>
            <a:stretch>
              <a:fillRect/>
            </a:stretch>
          </p:blipFill>
          <p:spPr>
            <a:xfrm>
              <a:off x="2522388" y="5992741"/>
              <a:ext cx="698500" cy="698500"/>
            </a:xfrm>
            <a:prstGeom prst="rect">
              <a:avLst/>
            </a:prstGeom>
            <a:noFill/>
            <a:ln>
              <a:noFill/>
            </a:ln>
          </p:spPr>
        </p:pic>
        <p:sp>
          <p:nvSpPr>
            <p:cNvPr id="1317" name="Text Box 20"/>
            <p:cNvSpPr txBox="1">
              <a:spLocks noChangeArrowheads="1"/>
            </p:cNvSpPr>
            <p:nvPr/>
          </p:nvSpPr>
          <p:spPr>
            <a:xfrm>
              <a:off x="4218105" y="5734114"/>
              <a:ext cx="563375" cy="1314540"/>
            </a:xfrm>
            <a:prstGeom prst="rect">
              <a:avLst/>
            </a:prstGeom>
            <a:solidFill>
              <a:srgbClr val="0070C0"/>
            </a:solidFill>
            <a:ln>
              <a:noFill/>
            </a:ln>
            <a:effectLst/>
          </p:spPr>
          <p:txBody>
            <a:bodyPr vert="eaVert"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承認・注文</a:t>
              </a:r>
            </a:p>
          </p:txBody>
        </p:sp>
        <p:sp>
          <p:nvSpPr>
            <p:cNvPr id="1318" name="Line 13"/>
            <p:cNvSpPr>
              <a:spLocks noChangeShapeType="1"/>
            </p:cNvSpPr>
            <p:nvPr/>
          </p:nvSpPr>
          <p:spPr>
            <a:xfrm flipV="1">
              <a:off x="3353484" y="6366247"/>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grpSp>
      <p:sp>
        <p:nvSpPr>
          <p:cNvPr id="1319" name="コンテンツ プレースホルダー 3"/>
          <p:cNvSpPr txBox="1"/>
          <p:nvPr/>
        </p:nvSpPr>
        <p:spPr>
          <a:xfrm>
            <a:off x="4663441" y="4153686"/>
            <a:ext cx="4210594" cy="548945"/>
          </a:xfrm>
          <a:prstGeom prst="rect">
            <a:avLst/>
          </a:prstGeom>
        </p:spPr>
        <p:txBody>
          <a:bodyPr vert="horz" lIns="0" tIns="45720" rIns="0" bIns="45720" rtlCol="0">
            <a:normAutofit lnSpcReduction="10000"/>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lnSpc>
                <a:spcPct val="110000"/>
              </a:lnSpc>
            </a:pPr>
            <a:r>
              <a:rPr lang="ja-JP" altLang="en-US" dirty="0"/>
              <a:t>その他の消耗品と名刺発注を</a:t>
            </a:r>
            <a:r>
              <a:rPr lang="ja-JP" altLang="en-US" dirty="0">
                <a:solidFill>
                  <a:srgbClr val="FF0000"/>
                </a:solidFill>
              </a:rPr>
              <a:t>一元管理</a:t>
            </a:r>
            <a:r>
              <a:rPr lang="ja-JP" altLang="en-US" dirty="0"/>
              <a:t>でき、</a:t>
            </a:r>
            <a:r>
              <a:rPr lang="ja-JP" altLang="en-US" dirty="0">
                <a:solidFill>
                  <a:srgbClr val="FF0000"/>
                </a:solidFill>
              </a:rPr>
              <a:t>費用処理の負荷軽減</a:t>
            </a:r>
            <a:r>
              <a:rPr lang="ja-JP" altLang="en-US" dirty="0"/>
              <a:t>となります。</a:t>
            </a:r>
          </a:p>
        </p:txBody>
      </p:sp>
      <p:grpSp>
        <p:nvGrpSpPr>
          <p:cNvPr id="1320" name="グループ化 30"/>
          <p:cNvGrpSpPr/>
          <p:nvPr/>
        </p:nvGrpSpPr>
        <p:grpSpPr>
          <a:xfrm>
            <a:off x="4663442" y="1343918"/>
            <a:ext cx="4210595" cy="2693839"/>
            <a:chOff x="-1446915" y="2986331"/>
            <a:chExt cx="6422797" cy="4109149"/>
          </a:xfrm>
        </p:grpSpPr>
        <p:sp>
          <p:nvSpPr>
            <p:cNvPr id="1321" name="Text Box 23"/>
            <p:cNvSpPr txBox="1">
              <a:spLocks noChangeArrowheads="1"/>
            </p:cNvSpPr>
            <p:nvPr/>
          </p:nvSpPr>
          <p:spPr>
            <a:xfrm>
              <a:off x="-1407975" y="3950691"/>
              <a:ext cx="13795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一般社員</a:t>
              </a:r>
              <a:r>
                <a:rPr kumimoji="1" lang="en-US" altLang="ja-JP" sz="1200" dirty="0">
                  <a:latin typeface="Meiryo UI" panose="020B0604030504040204" pitchFamily="50" charset="-128"/>
                  <a:ea typeface="Meiryo UI" panose="020B0604030504040204" pitchFamily="50" charset="-128"/>
                  <a:cs typeface="メイリオ" pitchFamily="50" charset="-128"/>
                </a:rPr>
                <a:t>A</a:t>
              </a:r>
              <a:endParaRPr kumimoji="1" lang="ja-JP" altLang="en-US" sz="1200" dirty="0">
                <a:latin typeface="Meiryo UI" panose="020B0604030504040204" pitchFamily="50" charset="-128"/>
                <a:ea typeface="Meiryo UI" panose="020B0604030504040204" pitchFamily="50" charset="-128"/>
                <a:cs typeface="メイリオ" pitchFamily="50" charset="-128"/>
              </a:endParaRPr>
            </a:p>
          </p:txBody>
        </p:sp>
        <p:sp>
          <p:nvSpPr>
            <p:cNvPr id="1322" name="Text Box 24"/>
            <p:cNvSpPr txBox="1">
              <a:spLocks noChangeArrowheads="1"/>
            </p:cNvSpPr>
            <p:nvPr/>
          </p:nvSpPr>
          <p:spPr>
            <a:xfrm>
              <a:off x="2171161" y="4411045"/>
              <a:ext cx="1455385"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発注担当者</a:t>
              </a:r>
            </a:p>
          </p:txBody>
        </p:sp>
        <p:pic>
          <p:nvPicPr>
            <p:cNvPr id="1323" name="Picture 28" descr="MCj04339410000[1]"/>
            <p:cNvPicPr>
              <a:picLocks noChangeAspect="1" noChangeArrowheads="1"/>
            </p:cNvPicPr>
            <p:nvPr/>
          </p:nvPicPr>
          <p:blipFill>
            <a:blip r:embed="rId3"/>
            <a:stretch>
              <a:fillRect/>
            </a:stretch>
          </p:blipFill>
          <p:spPr>
            <a:xfrm>
              <a:off x="-85744" y="3730084"/>
              <a:ext cx="700087" cy="700088"/>
            </a:xfrm>
            <a:prstGeom prst="rect">
              <a:avLst/>
            </a:prstGeom>
            <a:noFill/>
            <a:ln>
              <a:noFill/>
            </a:ln>
          </p:spPr>
        </p:pic>
        <p:pic>
          <p:nvPicPr>
            <p:cNvPr id="1324" name="Picture 29" descr="MCj04339440000[1]"/>
            <p:cNvPicPr>
              <a:picLocks noChangeAspect="1" noChangeArrowheads="1"/>
            </p:cNvPicPr>
            <p:nvPr/>
          </p:nvPicPr>
          <p:blipFill>
            <a:blip r:embed="rId4"/>
            <a:stretch>
              <a:fillRect/>
            </a:stretch>
          </p:blipFill>
          <p:spPr>
            <a:xfrm>
              <a:off x="2522388" y="3735910"/>
              <a:ext cx="698500" cy="698500"/>
            </a:xfrm>
            <a:prstGeom prst="rect">
              <a:avLst/>
            </a:prstGeom>
            <a:noFill/>
            <a:ln>
              <a:noFill/>
            </a:ln>
          </p:spPr>
        </p:pic>
        <p:sp>
          <p:nvSpPr>
            <p:cNvPr id="1325" name="Rectangle 5"/>
            <p:cNvSpPr>
              <a:spLocks noChangeArrowheads="1"/>
            </p:cNvSpPr>
            <p:nvPr/>
          </p:nvSpPr>
          <p:spPr>
            <a:xfrm>
              <a:off x="-1446915" y="3256207"/>
              <a:ext cx="6422797" cy="1790127"/>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326" name="Text Box 6"/>
            <p:cNvSpPr txBox="1">
              <a:spLocks noChangeArrowheads="1"/>
            </p:cNvSpPr>
            <p:nvPr/>
          </p:nvSpPr>
          <p:spPr>
            <a:xfrm>
              <a:off x="-1446915" y="2986331"/>
              <a:ext cx="6422797" cy="341425"/>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en-US" altLang="ja-JP" sz="1200" b="1" dirty="0">
                  <a:solidFill>
                    <a:schemeClr val="bg1"/>
                  </a:solidFill>
                  <a:latin typeface="Meiryo UI" panose="020B0604030504040204" pitchFamily="50" charset="-128"/>
                  <a:ea typeface="Meiryo UI" panose="020B0604030504040204" pitchFamily="50" charset="-128"/>
                  <a:cs typeface="メイリオ" pitchFamily="50" charset="-128"/>
                </a:rPr>
                <a:t>BBB</a:t>
              </a:r>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購買システム</a:t>
              </a:r>
            </a:p>
          </p:txBody>
        </p:sp>
        <p:sp>
          <p:nvSpPr>
            <p:cNvPr id="1327" name="Text Box 20"/>
            <p:cNvSpPr txBox="1">
              <a:spLocks noChangeArrowheads="1"/>
            </p:cNvSpPr>
            <p:nvPr/>
          </p:nvSpPr>
          <p:spPr>
            <a:xfrm>
              <a:off x="957196" y="4198165"/>
              <a:ext cx="751167"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申請</a:t>
              </a:r>
            </a:p>
          </p:txBody>
        </p:sp>
        <p:sp>
          <p:nvSpPr>
            <p:cNvPr id="1328" name="Text Box 20"/>
            <p:cNvSpPr txBox="1">
              <a:spLocks noChangeArrowheads="1"/>
            </p:cNvSpPr>
            <p:nvPr/>
          </p:nvSpPr>
          <p:spPr>
            <a:xfrm>
              <a:off x="4218105" y="3512822"/>
              <a:ext cx="563375" cy="1314539"/>
            </a:xfrm>
            <a:prstGeom prst="rect">
              <a:avLst/>
            </a:prstGeom>
            <a:solidFill>
              <a:srgbClr val="0070C0"/>
            </a:solidFill>
            <a:ln>
              <a:noFill/>
            </a:ln>
            <a:effectLst/>
          </p:spPr>
          <p:txBody>
            <a:bodyPr vert="eaVert"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b="1" dirty="0">
                  <a:solidFill>
                    <a:schemeClr val="bg1"/>
                  </a:solidFill>
                  <a:latin typeface="Meiryo UI" panose="020B0604030504040204" pitchFamily="50" charset="-128"/>
                  <a:ea typeface="Meiryo UI" panose="020B0604030504040204" pitchFamily="50" charset="-128"/>
                  <a:cs typeface="メイリオ" pitchFamily="50" charset="-128"/>
                </a:rPr>
                <a:t>承認・注文</a:t>
              </a:r>
            </a:p>
          </p:txBody>
        </p:sp>
        <p:sp>
          <p:nvSpPr>
            <p:cNvPr id="1329" name="Line 13"/>
            <p:cNvSpPr>
              <a:spLocks noChangeShapeType="1"/>
            </p:cNvSpPr>
            <p:nvPr/>
          </p:nvSpPr>
          <p:spPr>
            <a:xfrm flipV="1">
              <a:off x="957196" y="4144955"/>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330" name="Rectangle 5"/>
            <p:cNvSpPr>
              <a:spLocks noChangeArrowheads="1"/>
            </p:cNvSpPr>
            <p:nvPr/>
          </p:nvSpPr>
          <p:spPr>
            <a:xfrm>
              <a:off x="-1012504" y="5543343"/>
              <a:ext cx="5377324" cy="1552137"/>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331" name="Text Box 6"/>
            <p:cNvSpPr txBox="1">
              <a:spLocks noChangeArrowheads="1"/>
            </p:cNvSpPr>
            <p:nvPr/>
          </p:nvSpPr>
          <p:spPr>
            <a:xfrm>
              <a:off x="419065" y="5273465"/>
              <a:ext cx="2290572" cy="448003"/>
            </a:xfrm>
            <a:prstGeom prst="rect">
              <a:avLst/>
            </a:prstGeom>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en-US" altLang="ja-JP" sz="900" b="1" dirty="0" err="1">
                  <a:solidFill>
                    <a:schemeClr val="bg1"/>
                  </a:solidFill>
                  <a:latin typeface="Meiryo UI" panose="020B0604030504040204" pitchFamily="50" charset="-128"/>
                  <a:ea typeface="Meiryo UI" panose="020B0604030504040204" pitchFamily="50" charset="-128"/>
                  <a:cs typeface="メイリオ" pitchFamily="50" charset="-128"/>
                </a:rPr>
                <a:t>BizCard</a:t>
              </a:r>
              <a:r>
                <a:rPr kumimoji="1" lang="en-US" altLang="ja-JP" sz="900" b="1" dirty="0">
                  <a:solidFill>
                    <a:schemeClr val="bg1"/>
                  </a:solidFill>
                  <a:latin typeface="Meiryo UI" panose="020B0604030504040204" pitchFamily="50" charset="-128"/>
                  <a:ea typeface="Meiryo UI" panose="020B0604030504040204" pitchFamily="50" charset="-128"/>
                  <a:cs typeface="メイリオ" pitchFamily="50" charset="-128"/>
                </a:rPr>
                <a:t> Web for EDI</a:t>
              </a:r>
              <a:endParaRPr kumimoji="1" lang="ja-JP" altLang="en-US" sz="900" b="1" dirty="0">
                <a:solidFill>
                  <a:schemeClr val="bg1"/>
                </a:solidFill>
                <a:latin typeface="Meiryo UI" panose="020B0604030504040204" pitchFamily="50" charset="-128"/>
                <a:ea typeface="Meiryo UI" panose="020B0604030504040204" pitchFamily="50" charset="-128"/>
                <a:cs typeface="メイリオ" pitchFamily="50" charset="-128"/>
              </a:endParaRPr>
            </a:p>
          </p:txBody>
        </p:sp>
        <p:sp>
          <p:nvSpPr>
            <p:cNvPr id="1332" name="Text Box 23"/>
            <p:cNvSpPr txBox="1">
              <a:spLocks noChangeArrowheads="1"/>
            </p:cNvSpPr>
            <p:nvPr/>
          </p:nvSpPr>
          <p:spPr>
            <a:xfrm>
              <a:off x="2171161" y="5898305"/>
              <a:ext cx="2027563" cy="985905"/>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marL="171450" indent="-171450">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cs typeface="メイリオ" pitchFamily="50" charset="-128"/>
                </a:rPr>
                <a:t>名刺データ作成</a:t>
              </a:r>
              <a:endParaRPr kumimoji="1" lang="en-US" altLang="ja-JP" sz="1200" dirty="0">
                <a:latin typeface="Meiryo UI" panose="020B0604030504040204" pitchFamily="50" charset="-128"/>
                <a:ea typeface="Meiryo UI" panose="020B0604030504040204" pitchFamily="50" charset="-128"/>
                <a:cs typeface="メイリオ" pitchFamily="50" charset="-128"/>
              </a:endParaRPr>
            </a:p>
            <a:p>
              <a:pPr marL="171450" indent="-171450">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cs typeface="メイリオ" pitchFamily="50" charset="-128"/>
                </a:rPr>
                <a:t>プレビュー確認</a:t>
              </a:r>
              <a:endParaRPr kumimoji="1" lang="en-US" altLang="ja-JP" sz="1200" dirty="0">
                <a:latin typeface="Meiryo UI" panose="020B0604030504040204" pitchFamily="50" charset="-128"/>
                <a:ea typeface="Meiryo UI" panose="020B0604030504040204" pitchFamily="50" charset="-128"/>
                <a:cs typeface="メイリオ" pitchFamily="50" charset="-128"/>
              </a:endParaRPr>
            </a:p>
            <a:p>
              <a:pPr marL="171450" indent="-171450">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cs typeface="メイリオ" pitchFamily="50" charset="-128"/>
                </a:rPr>
                <a:t>カート保存</a:t>
              </a:r>
            </a:p>
          </p:txBody>
        </p:sp>
        <p:sp>
          <p:nvSpPr>
            <p:cNvPr id="1333" name="Line 13"/>
            <p:cNvSpPr>
              <a:spLocks noChangeShapeType="1"/>
            </p:cNvSpPr>
            <p:nvPr/>
          </p:nvSpPr>
          <p:spPr>
            <a:xfrm flipV="1">
              <a:off x="3353484" y="4144955"/>
              <a:ext cx="864621"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334" name="Text Box 20"/>
            <p:cNvSpPr txBox="1">
              <a:spLocks noChangeArrowheads="1"/>
            </p:cNvSpPr>
            <p:nvPr/>
          </p:nvSpPr>
          <p:spPr>
            <a:xfrm>
              <a:off x="-643306" y="5091993"/>
              <a:ext cx="751169" cy="4225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200" dirty="0">
                  <a:latin typeface="Meiryo UI" panose="020B0604030504040204" pitchFamily="50" charset="-128"/>
                  <a:ea typeface="Meiryo UI" panose="020B0604030504040204" pitchFamily="50" charset="-128"/>
                  <a:cs typeface="メイリオ" pitchFamily="50" charset="-128"/>
                </a:rPr>
                <a:t>連携</a:t>
              </a:r>
            </a:p>
          </p:txBody>
        </p:sp>
      </p:grpSp>
      <p:sp>
        <p:nvSpPr>
          <p:cNvPr id="1335" name="Line 13"/>
          <p:cNvSpPr>
            <a:spLocks noChangeShapeType="1"/>
          </p:cNvSpPr>
          <p:nvPr/>
        </p:nvSpPr>
        <p:spPr>
          <a:xfrm>
            <a:off x="5749561" y="2550174"/>
            <a:ext cx="0" cy="612000"/>
          </a:xfrm>
          <a:prstGeom prst="line">
            <a:avLst/>
          </a:prstGeom>
          <a:noFill/>
          <a:ln w="104775">
            <a:solidFill>
              <a:schemeClr val="accent4"/>
            </a:solidFill>
            <a:miter lim="800000"/>
            <a:headEnd type="triangle" w="sm" len="sm"/>
            <a:tailEnd type="triangle" w="sm" len="sm"/>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336" name="Line 13"/>
          <p:cNvSpPr>
            <a:spLocks noChangeShapeType="1"/>
          </p:cNvSpPr>
          <p:nvPr/>
        </p:nvSpPr>
        <p:spPr>
          <a:xfrm>
            <a:off x="7529593" y="2550174"/>
            <a:ext cx="0" cy="612000"/>
          </a:xfrm>
          <a:prstGeom prst="line">
            <a:avLst/>
          </a:prstGeom>
          <a:noFill/>
          <a:ln w="104775">
            <a:solidFill>
              <a:schemeClr val="accent4"/>
            </a:solidFill>
            <a:miter lim="800000"/>
            <a:headEnd type="triangle" w="sm" len="sm"/>
            <a:tailEnd type="triangle" w="sm" len="sm"/>
          </a:ln>
          <a:effectLst/>
        </p:spPr>
        <p:txBody>
          <a:bodyPr wrap="none"/>
          <a:lstStyle/>
          <a:p>
            <a:endParaRPr lang="ja-JP" altLang="en-US">
              <a:latin typeface="Meiryo UI" panose="020B0604030504040204" pitchFamily="50" charset="-128"/>
              <a:ea typeface="Meiryo UI" panose="020B0604030504040204" pitchFamily="50" charset="-128"/>
            </a:endParaRPr>
          </a:p>
        </p:txBody>
      </p:sp>
      <p:sp>
        <p:nvSpPr>
          <p:cNvPr id="1338" name="スライド番号プレースホルダー 5"/>
          <p:cNvSpPr>
            <a:spLocks noGrp="1"/>
          </p:cNvSpPr>
          <p:nvPr>
            <p:ph type="sldNum" sz="quarter" idx="12"/>
          </p:nvPr>
        </p:nvSpPr>
        <p:spPr/>
        <p:txBody>
          <a:bodyPr/>
          <a:lstStyle/>
          <a:p>
            <a:fld id="{00000000-1234-1234-1234-123412341234}" type="slidenum">
              <a:rPr lang="en-US" altLang="ja" sz="1000">
                <a:solidFill>
                  <a:schemeClr val="dk2"/>
                </a:solidFill>
              </a:rPr>
              <a:pPr/>
              <a:t>11</a:t>
            </a:fld>
            <a:endParaRPr lang="ja" altLang="en-US" sz="1000">
              <a:solidFill>
                <a:schemeClr val="dk2"/>
              </a:solidFill>
            </a:endParaRPr>
          </a:p>
        </p:txBody>
      </p:sp>
      <p:pic>
        <p:nvPicPr>
          <p:cNvPr id="50" name="図 49">
            <a:extLst>
              <a:ext uri="{FF2B5EF4-FFF2-40B4-BE49-F238E27FC236}">
                <a16:creationId xmlns:a16="http://schemas.microsoft.com/office/drawing/2014/main" id="{03E8D42D-DD9C-4B6D-99EA-A56E598A0627}"/>
              </a:ext>
            </a:extLst>
          </p:cNvPr>
          <p:cNvPicPr>
            <a:picLocks noChangeAspect="1"/>
          </p:cNvPicPr>
          <p:nvPr/>
        </p:nvPicPr>
        <p:blipFill>
          <a:blip r:embed="rId5"/>
          <a:stretch>
            <a:fillRect/>
          </a:stretch>
        </p:blipFill>
        <p:spPr>
          <a:xfrm>
            <a:off x="5117488" y="3215559"/>
            <a:ext cx="1708753" cy="746054"/>
          </a:xfrm>
          <a:prstGeom prst="rect">
            <a:avLst/>
          </a:prstGeom>
          <a:ln>
            <a:solidFill>
              <a:schemeClr val="accent5"/>
            </a:solidFill>
          </a:ln>
        </p:spPr>
      </p:pic>
      <p:sp>
        <p:nvSpPr>
          <p:cNvPr id="46" name="Text Box 58">
            <a:extLst>
              <a:ext uri="{FF2B5EF4-FFF2-40B4-BE49-F238E27FC236}">
                <a16:creationId xmlns:a16="http://schemas.microsoft.com/office/drawing/2014/main" id="{8EBF84C4-6A3E-4F51-AAA1-DDFC4F27EA8A}"/>
              </a:ext>
            </a:extLst>
          </p:cNvPr>
          <p:cNvSpPr txBox="1">
            <a:spLocks noChangeArrowheads="1"/>
          </p:cNvSpPr>
          <p:nvPr/>
        </p:nvSpPr>
        <p:spPr>
          <a:xfrm>
            <a:off x="7611912" y="503163"/>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dirty="0" err="1"/>
              <a:t>BizCard</a:t>
            </a:r>
            <a:r>
              <a:rPr lang="en-US" altLang="ja-JP" dirty="0"/>
              <a:t> WEB</a:t>
            </a:r>
          </a:p>
        </p:txBody>
      </p:sp>
    </p:spTree>
    <p:extLst>
      <p:ext uri="{BB962C8B-B14F-4D97-AF65-F5344CB8AC3E}">
        <p14:creationId xmlns:p14="http://schemas.microsoft.com/office/powerpoint/2010/main" val="2419395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233F5E9C-3B9D-4561-8168-C49A3EFB7D16}"/>
              </a:ext>
            </a:extLst>
          </p:cNvPr>
          <p:cNvPicPr>
            <a:picLocks noChangeAspect="1"/>
          </p:cNvPicPr>
          <p:nvPr/>
        </p:nvPicPr>
        <p:blipFill>
          <a:blip r:embed="rId3"/>
          <a:stretch>
            <a:fillRect/>
          </a:stretch>
        </p:blipFill>
        <p:spPr>
          <a:xfrm>
            <a:off x="4083128" y="3759302"/>
            <a:ext cx="4761796" cy="895248"/>
          </a:xfrm>
          <a:prstGeom prst="rect">
            <a:avLst/>
          </a:prstGeom>
          <a:ln>
            <a:solidFill>
              <a:schemeClr val="accent5"/>
            </a:solidFill>
          </a:ln>
        </p:spPr>
      </p:pic>
      <p:sp>
        <p:nvSpPr>
          <p:cNvPr id="1340" name="Shape 60"/>
          <p:cNvSpPr txBox="1">
            <a:spLocks noGrp="1"/>
          </p:cNvSpPr>
          <p:nvPr>
            <p:ph type="title"/>
          </p:nvPr>
        </p:nvSpPr>
        <p:spPr>
          <a:prstGeom prst="rect">
            <a:avLst/>
          </a:prstGeom>
        </p:spPr>
        <p:txBody>
          <a:bodyPr vert="horz" lIns="91425" tIns="91425" rIns="91425" bIns="91425" rtlCol="0" anchor="t" anchorCtr="0">
            <a:noAutofit/>
          </a:bodyPr>
          <a:lstStyle/>
          <a:p>
            <a:r>
              <a:rPr lang="ja" dirty="0"/>
              <a:t>発注工数の削減</a:t>
            </a:r>
          </a:p>
        </p:txBody>
      </p:sp>
      <p:sp>
        <p:nvSpPr>
          <p:cNvPr id="1341" name="Shape 61"/>
          <p:cNvSpPr txBox="1">
            <a:spLocks noGrp="1"/>
          </p:cNvSpPr>
          <p:nvPr>
            <p:ph type="body" idx="1"/>
          </p:nvPr>
        </p:nvSpPr>
        <p:spPr>
          <a:xfrm>
            <a:off x="311700" y="931495"/>
            <a:ext cx="4966882" cy="3416400"/>
          </a:xfrm>
          <a:prstGeom prst="rect">
            <a:avLst/>
          </a:prstGeom>
        </p:spPr>
        <p:txBody>
          <a:bodyPr vert="horz" lIns="91425" tIns="91425" rIns="91425" bIns="91425" rtlCol="0" anchor="t" anchorCtr="0">
            <a:noAutofit/>
          </a:bodyPr>
          <a:lstStyle/>
          <a:p>
            <a:pPr>
              <a:buNone/>
            </a:pPr>
            <a:r>
              <a:rPr lang="ja" altLang="en-US" sz="1400" b="1" dirty="0"/>
              <a:t>導入前</a:t>
            </a:r>
          </a:p>
          <a:p>
            <a:pPr>
              <a:buNone/>
            </a:pPr>
            <a:r>
              <a:rPr lang="ja" altLang="en-US" sz="1200" dirty="0"/>
              <a:t>メール・</a:t>
            </a:r>
            <a:r>
              <a:rPr lang="en-US" altLang="ja" sz="1200" dirty="0"/>
              <a:t>FAX</a:t>
            </a:r>
            <a:r>
              <a:rPr lang="ja" altLang="en-US" sz="1200" dirty="0"/>
              <a:t>等で制作部門に依頼 → 校正やり取り</a:t>
            </a:r>
            <a:r>
              <a:rPr lang="en-US" altLang="ja" sz="1200" dirty="0"/>
              <a:t>(1</a:t>
            </a:r>
            <a:r>
              <a:rPr lang="ja" altLang="en-US" sz="1200" dirty="0"/>
              <a:t>日</a:t>
            </a:r>
            <a:r>
              <a:rPr lang="en-US" altLang="ja" sz="1200" dirty="0"/>
              <a:t>〜) → </a:t>
            </a:r>
            <a:r>
              <a:rPr lang="ja" altLang="en-US" sz="1200" dirty="0"/>
              <a:t>発注</a:t>
            </a:r>
          </a:p>
          <a:p>
            <a:pPr>
              <a:buNone/>
            </a:pPr>
            <a:endParaRPr lang="en-US" altLang="ja" sz="1200" dirty="0"/>
          </a:p>
          <a:p>
            <a:pPr>
              <a:buNone/>
            </a:pPr>
            <a:r>
              <a:rPr lang="ja" altLang="en-US" sz="1200" dirty="0"/>
              <a:t>名刺規定を熟知した人でなければ発注できない</a:t>
            </a:r>
            <a:endParaRPr lang="en-US" altLang="ja" sz="1200" dirty="0"/>
          </a:p>
          <a:p>
            <a:pPr>
              <a:buNone/>
            </a:pPr>
            <a:r>
              <a:rPr lang="ja-JP" altLang="en-US" sz="1200" dirty="0"/>
              <a:t>⇒ </a:t>
            </a:r>
            <a:r>
              <a:rPr lang="ja" altLang="en-US" sz="1200" dirty="0"/>
              <a:t>発注担当者の負担</a:t>
            </a:r>
            <a:r>
              <a:rPr lang="en-US" altLang="ja" sz="1200" dirty="0"/>
              <a:t>: </a:t>
            </a:r>
            <a:r>
              <a:rPr lang="ja" altLang="en-US" sz="1200" dirty="0"/>
              <a:t>大</a:t>
            </a:r>
          </a:p>
          <a:p>
            <a:pPr>
              <a:buNone/>
            </a:pPr>
            <a:endParaRPr lang="en-US" altLang="ja" dirty="0"/>
          </a:p>
          <a:p>
            <a:pPr>
              <a:buNone/>
            </a:pPr>
            <a:endParaRPr lang="en-US" altLang="ja" dirty="0"/>
          </a:p>
          <a:p>
            <a:pPr>
              <a:buNone/>
            </a:pPr>
            <a:r>
              <a:rPr lang="ja" altLang="en-US" sz="1800" b="1" dirty="0"/>
              <a:t>導入後</a:t>
            </a:r>
          </a:p>
          <a:p>
            <a:pPr>
              <a:buNone/>
            </a:pPr>
            <a:r>
              <a:rPr lang="ja" dirty="0"/>
              <a:t>Web上で入力・印刷イメージ確認(即時) → 発注</a:t>
            </a:r>
          </a:p>
          <a:p>
            <a:pPr>
              <a:buNone/>
            </a:pPr>
            <a:endParaRPr lang="en-US" altLang="ja" dirty="0"/>
          </a:p>
          <a:p>
            <a:pPr>
              <a:buNone/>
            </a:pPr>
            <a:r>
              <a:rPr lang="ja" dirty="0"/>
              <a:t>入力・選択するだけなので誰でも発注できる</a:t>
            </a:r>
            <a:endParaRPr lang="en-US" altLang="ja" dirty="0"/>
          </a:p>
          <a:p>
            <a:pPr>
              <a:buNone/>
            </a:pPr>
            <a:r>
              <a:rPr lang="ja-JP" altLang="en-US" dirty="0"/>
              <a:t>⇒ </a:t>
            </a:r>
            <a:r>
              <a:rPr lang="ja" dirty="0">
                <a:solidFill>
                  <a:srgbClr val="FF0000"/>
                </a:solidFill>
              </a:rPr>
              <a:t>発注担当者の負担: 小</a:t>
            </a:r>
            <a:endParaRPr lang="en-US" altLang="ja" dirty="0">
              <a:solidFill>
                <a:srgbClr val="FF0000"/>
              </a:solidFill>
            </a:endParaRPr>
          </a:p>
          <a:p>
            <a:pPr>
              <a:buNone/>
            </a:pPr>
            <a:endParaRPr lang="en-US" altLang="ja" dirty="0"/>
          </a:p>
          <a:p>
            <a:pPr>
              <a:buNone/>
            </a:pPr>
            <a:r>
              <a:rPr lang="ja-JP" altLang="en-US" dirty="0"/>
              <a:t>承認時に変更点が一目でわかる</a:t>
            </a:r>
            <a:endParaRPr lang="en-US" altLang="ja-JP" dirty="0"/>
          </a:p>
          <a:p>
            <a:pPr>
              <a:buNone/>
            </a:pPr>
            <a:r>
              <a:rPr lang="ja-JP" altLang="en-US" dirty="0"/>
              <a:t>⇒ </a:t>
            </a:r>
            <a:r>
              <a:rPr lang="ja-JP" altLang="en-US" dirty="0">
                <a:solidFill>
                  <a:srgbClr val="FF0000"/>
                </a:solidFill>
              </a:rPr>
              <a:t>コーポレートガバナンス強化</a:t>
            </a:r>
            <a:endParaRPr lang="ja" dirty="0">
              <a:solidFill>
                <a:srgbClr val="FF0000"/>
              </a:solidFill>
            </a:endParaRPr>
          </a:p>
        </p:txBody>
      </p:sp>
      <p:sp>
        <p:nvSpPr>
          <p:cNvPr id="1342" name="AutoShape 47"/>
          <p:cNvSpPr>
            <a:spLocks noChangeArrowheads="1"/>
          </p:cNvSpPr>
          <p:nvPr/>
        </p:nvSpPr>
        <p:spPr>
          <a:xfrm rot="5400000">
            <a:off x="629433" y="1923450"/>
            <a:ext cx="281638" cy="654051"/>
          </a:xfrm>
          <a:prstGeom prst="rightArrow">
            <a:avLst/>
          </a:prstGeom>
          <a:solidFill>
            <a:schemeClr val="accent6">
              <a:lumMod val="60000"/>
              <a:lumOff val="40000"/>
            </a:schemeClr>
          </a:solidFill>
          <a:ln>
            <a:noFill/>
          </a:ln>
          <a:effectLst/>
        </p:spPr>
        <p:txBody>
          <a:bodyPr rot="10800000" vert="eaVert" wrap="none" anchor="ctr"/>
          <a:lstStyle/>
          <a:p>
            <a:pPr>
              <a:defRPr/>
            </a:pPr>
            <a:endParaRPr lang="ja-JP" altLang="en-US"/>
          </a:p>
        </p:txBody>
      </p:sp>
      <p:sp>
        <p:nvSpPr>
          <p:cNvPr id="1345" name="Oval 34"/>
          <p:cNvSpPr>
            <a:spLocks noChangeArrowheads="1"/>
          </p:cNvSpPr>
          <p:nvPr/>
        </p:nvSpPr>
        <p:spPr>
          <a:xfrm>
            <a:off x="7293168" y="4010140"/>
            <a:ext cx="1531781" cy="644410"/>
          </a:xfrm>
          <a:prstGeom prst="rect">
            <a:avLst/>
          </a:prstGeom>
          <a:noFill/>
          <a:ln w="19050">
            <a:solidFill>
              <a:srgbClr val="FF5050"/>
            </a:solidFill>
            <a:prstDash val="solid"/>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46" name="スライド番号プレースホルダー 1"/>
          <p:cNvSpPr>
            <a:spLocks noGrp="1"/>
          </p:cNvSpPr>
          <p:nvPr>
            <p:ph type="sldNum" sz="quarter" idx="12"/>
          </p:nvPr>
        </p:nvSpPr>
        <p:spPr/>
        <p:txBody>
          <a:bodyPr/>
          <a:lstStyle/>
          <a:p>
            <a:fld id="{00000000-1234-1234-1234-123412341234}" type="slidenum">
              <a:rPr lang="en-US" altLang="ja" sz="1000">
                <a:solidFill>
                  <a:schemeClr val="dk2"/>
                </a:solidFill>
              </a:rPr>
              <a:pPr/>
              <a:t>12</a:t>
            </a:fld>
            <a:endParaRPr lang="ja" altLang="en-US" sz="1000">
              <a:solidFill>
                <a:schemeClr val="dk2"/>
              </a:solidFill>
            </a:endParaRPr>
          </a:p>
        </p:txBody>
      </p:sp>
      <p:pic>
        <p:nvPicPr>
          <p:cNvPr id="16" name="図 15">
            <a:extLst>
              <a:ext uri="{FF2B5EF4-FFF2-40B4-BE49-F238E27FC236}">
                <a16:creationId xmlns:a16="http://schemas.microsoft.com/office/drawing/2014/main" id="{4B93B4F6-AF20-4BD0-8F6E-0173FD76A6D6}"/>
              </a:ext>
            </a:extLst>
          </p:cNvPr>
          <p:cNvPicPr>
            <a:picLocks noChangeAspect="1"/>
          </p:cNvPicPr>
          <p:nvPr/>
        </p:nvPicPr>
        <p:blipFill>
          <a:blip r:embed="rId4"/>
          <a:stretch>
            <a:fillRect/>
          </a:stretch>
        </p:blipFill>
        <p:spPr>
          <a:xfrm>
            <a:off x="4702596" y="997597"/>
            <a:ext cx="4153606" cy="2517808"/>
          </a:xfrm>
          <a:prstGeom prst="rect">
            <a:avLst/>
          </a:prstGeom>
          <a:ln>
            <a:solidFill>
              <a:schemeClr val="accent5"/>
            </a:solidFill>
          </a:ln>
        </p:spPr>
      </p:pic>
      <p:sp>
        <p:nvSpPr>
          <p:cNvPr id="9" name="Text Box 58">
            <a:extLst>
              <a:ext uri="{FF2B5EF4-FFF2-40B4-BE49-F238E27FC236}">
                <a16:creationId xmlns:a16="http://schemas.microsoft.com/office/drawing/2014/main" id="{C852F2A9-F49F-4727-AB54-133CAA84F053}"/>
              </a:ext>
            </a:extLst>
          </p:cNvPr>
          <p:cNvSpPr txBox="1">
            <a:spLocks noChangeArrowheads="1"/>
          </p:cNvSpPr>
          <p:nvPr/>
        </p:nvSpPr>
        <p:spPr>
          <a:xfrm>
            <a:off x="7611912" y="503163"/>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dirty="0" err="1"/>
              <a:t>BizCard</a:t>
            </a:r>
            <a:r>
              <a:rPr lang="en-US" altLang="ja-JP" dirty="0"/>
              <a:t> WEB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 name="AutoShape 26"/>
          <p:cNvSpPr>
            <a:spLocks noChangeArrowheads="1"/>
          </p:cNvSpPr>
          <p:nvPr/>
        </p:nvSpPr>
        <p:spPr>
          <a:xfrm>
            <a:off x="3060703" y="871912"/>
            <a:ext cx="2879725" cy="3802856"/>
          </a:xfrm>
          <a:prstGeom prst="homePlate">
            <a:avLst>
              <a:gd name="adj" fmla="val 5843"/>
            </a:avLst>
          </a:prstGeom>
          <a:solidFill>
            <a:srgbClr val="F8F8F8"/>
          </a:solidFill>
          <a:ln w="12700" algn="ctr">
            <a:solidFill>
              <a:schemeClr val="bg1">
                <a:lumMod val="50000"/>
              </a:schemeClr>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61" name="Text Box 10"/>
          <p:cNvSpPr txBox="1">
            <a:spLocks noChangeArrowheads="1"/>
          </p:cNvSpPr>
          <p:nvPr/>
        </p:nvSpPr>
        <p:spPr>
          <a:xfrm>
            <a:off x="3143667" y="2183076"/>
            <a:ext cx="2652296" cy="607859"/>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spcBef>
                <a:spcPct val="50000"/>
              </a:spcBef>
            </a:pPr>
            <a:r>
              <a:rPr kumimoji="1" lang="en-US" altLang="ja-JP"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②</a:t>
            </a:r>
            <a:r>
              <a:rPr kumimoji="1" lang="ja-JP" altLang="en-US"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名刺データ一覧</a:t>
            </a:r>
            <a:endParaRPr kumimoji="1" lang="en-US" altLang="ja-JP"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pP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登録済みのデータ一覧が表示され、申請ボタンをクリックします</a:t>
            </a:r>
            <a:r>
              <a:rPr kumimoji="1" lang="ja-JP" altLang="en-US" sz="1100" dirty="0">
                <a:latin typeface="Meiryo UI" panose="020B0604030504040204" pitchFamily="50" charset="-128"/>
                <a:ea typeface="Meiryo UI" panose="020B0604030504040204" pitchFamily="50" charset="-128"/>
                <a:cs typeface="Meiryo UI" panose="020B0604030504040204" pitchFamily="50" charset="-128"/>
              </a:rPr>
              <a:t>。</a:t>
            </a:r>
          </a:p>
        </p:txBody>
      </p:sp>
      <p:pic>
        <p:nvPicPr>
          <p:cNvPr id="5" name="図 4">
            <a:extLst>
              <a:ext uri="{FF2B5EF4-FFF2-40B4-BE49-F238E27FC236}">
                <a16:creationId xmlns:a16="http://schemas.microsoft.com/office/drawing/2014/main" id="{45D79AF6-E0ED-435E-BEB7-4F3889BB3F66}"/>
              </a:ext>
            </a:extLst>
          </p:cNvPr>
          <p:cNvPicPr>
            <a:picLocks noChangeAspect="1"/>
          </p:cNvPicPr>
          <p:nvPr/>
        </p:nvPicPr>
        <p:blipFill>
          <a:blip r:embed="rId3"/>
          <a:stretch>
            <a:fillRect/>
          </a:stretch>
        </p:blipFill>
        <p:spPr>
          <a:xfrm>
            <a:off x="3124302" y="1212507"/>
            <a:ext cx="2520000" cy="904425"/>
          </a:xfrm>
          <a:prstGeom prst="rect">
            <a:avLst/>
          </a:prstGeom>
          <a:ln>
            <a:solidFill>
              <a:schemeClr val="accent5"/>
            </a:solidFill>
          </a:ln>
        </p:spPr>
      </p:pic>
      <p:sp>
        <p:nvSpPr>
          <p:cNvPr id="1354" name="AutoShape 40"/>
          <p:cNvSpPr>
            <a:spLocks noChangeArrowheads="1"/>
          </p:cNvSpPr>
          <p:nvPr/>
        </p:nvSpPr>
        <p:spPr>
          <a:xfrm>
            <a:off x="6011866" y="871913"/>
            <a:ext cx="2879725" cy="3020638"/>
          </a:xfrm>
          <a:prstGeom prst="homePlate">
            <a:avLst>
              <a:gd name="adj" fmla="val 5843"/>
            </a:avLst>
          </a:prstGeom>
          <a:solidFill>
            <a:srgbClr val="F8F8F8"/>
          </a:solidFill>
          <a:ln w="12700" algn="ctr">
            <a:solidFill>
              <a:schemeClr val="bg1">
                <a:lumMod val="50000"/>
              </a:schemeClr>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55" name="AutoShape 36"/>
          <p:cNvSpPr>
            <a:spLocks noChangeArrowheads="1"/>
          </p:cNvSpPr>
          <p:nvPr/>
        </p:nvSpPr>
        <p:spPr>
          <a:xfrm>
            <a:off x="107953" y="871914"/>
            <a:ext cx="2879725" cy="2669381"/>
          </a:xfrm>
          <a:prstGeom prst="homePlate">
            <a:avLst>
              <a:gd name="adj" fmla="val 5843"/>
            </a:avLst>
          </a:prstGeom>
          <a:solidFill>
            <a:srgbClr val="F8F8F8"/>
          </a:solidFill>
          <a:ln w="12700" algn="ctr">
            <a:solidFill>
              <a:schemeClr val="bg1">
                <a:lumMod val="50000"/>
              </a:schemeClr>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32" name="図 31">
            <a:extLst>
              <a:ext uri="{FF2B5EF4-FFF2-40B4-BE49-F238E27FC236}">
                <a16:creationId xmlns:a16="http://schemas.microsoft.com/office/drawing/2014/main" id="{8EC202B0-0A75-430C-8F93-139ACE793C83}"/>
              </a:ext>
            </a:extLst>
          </p:cNvPr>
          <p:cNvPicPr>
            <a:picLocks noChangeAspect="1"/>
          </p:cNvPicPr>
          <p:nvPr/>
        </p:nvPicPr>
        <p:blipFill>
          <a:blip r:embed="rId4"/>
          <a:stretch>
            <a:fillRect/>
          </a:stretch>
        </p:blipFill>
        <p:spPr>
          <a:xfrm>
            <a:off x="280328" y="932164"/>
            <a:ext cx="2386452" cy="1661548"/>
          </a:xfrm>
          <a:prstGeom prst="rect">
            <a:avLst/>
          </a:prstGeom>
          <a:ln>
            <a:solidFill>
              <a:schemeClr val="accent5"/>
            </a:solidFill>
          </a:ln>
        </p:spPr>
      </p:pic>
      <p:sp>
        <p:nvSpPr>
          <p:cNvPr id="1353" name="AutoShape 81"/>
          <p:cNvSpPr>
            <a:spLocks noChangeArrowheads="1"/>
          </p:cNvSpPr>
          <p:nvPr/>
        </p:nvSpPr>
        <p:spPr>
          <a:xfrm>
            <a:off x="3163691" y="2847925"/>
            <a:ext cx="2549640" cy="1737424"/>
          </a:xfrm>
          <a:prstGeom prst="wedgeRectCallout">
            <a:avLst>
              <a:gd name="adj1" fmla="val 28113"/>
              <a:gd name="adj2" fmla="val -44558"/>
            </a:avLst>
          </a:prstGeom>
          <a:solidFill>
            <a:schemeClr val="bg1"/>
          </a:solidFill>
          <a:ln w="12700" algn="ctr">
            <a:solidFill>
              <a:schemeClr val="tx1"/>
            </a:solidFill>
            <a:prstDash val="sysDash"/>
            <a:miter lim="800000"/>
            <a:headEnd/>
            <a:tailEnd/>
          </a:ln>
          <a:effectLst/>
        </p:spPr>
        <p:txBody>
          <a:bodyPr wrap="square">
            <a:no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latin typeface="Meiryo UI" panose="020B0604030504040204" pitchFamily="50" charset="-128"/>
                <a:ea typeface="Meiryo UI" panose="020B0604030504040204" pitchFamily="50" charset="-128"/>
                <a:cs typeface="Meiryo UI" panose="020B0604030504040204" pitchFamily="50" charset="-128"/>
              </a:rPr>
              <a:t>修正箇所があれば編集画面に進み、内容を書き換えてプレビューを確認します。</a:t>
            </a:r>
          </a:p>
        </p:txBody>
      </p:sp>
      <p:sp>
        <p:nvSpPr>
          <p:cNvPr id="1356" name="Rectangle 2"/>
          <p:cNvSpPr>
            <a:spLocks noGrp="1" noChangeArrowheads="1"/>
          </p:cNvSpPr>
          <p:nvPr>
            <p:ph type="title"/>
          </p:nvPr>
        </p:nvSpPr>
        <p:spPr/>
        <p:txBody>
          <a:bodyPr/>
          <a:lstStyle/>
          <a:p>
            <a:pPr eaLnBrk="1" hangingPunct="1"/>
            <a:r>
              <a:rPr lang="en-US" altLang="ja-JP" dirty="0">
                <a:cs typeface="Meiryo UI" panose="020B0604030504040204" pitchFamily="50" charset="-128"/>
              </a:rPr>
              <a:t>WEB</a:t>
            </a:r>
            <a:r>
              <a:rPr lang="ja-JP" altLang="en-US" dirty="0">
                <a:cs typeface="Meiryo UI" panose="020B0604030504040204" pitchFamily="50" charset="-128"/>
              </a:rPr>
              <a:t>システムでの名刺申請（一般社員）</a:t>
            </a:r>
          </a:p>
        </p:txBody>
      </p:sp>
      <p:sp>
        <p:nvSpPr>
          <p:cNvPr id="1360" name="Text Box 9"/>
          <p:cNvSpPr txBox="1">
            <a:spLocks noChangeArrowheads="1"/>
          </p:cNvSpPr>
          <p:nvPr/>
        </p:nvSpPr>
        <p:spPr>
          <a:xfrm>
            <a:off x="179388" y="2603804"/>
            <a:ext cx="2520950" cy="838691"/>
          </a:xfrm>
          <a:prstGeom prst="rect">
            <a:avLst/>
          </a:prstGeom>
          <a:noFill/>
          <a:ln>
            <a:noFill/>
          </a:ln>
          <a:effectLst/>
        </p:spPr>
        <p:txBody>
          <a:bodyPr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spcBef>
                <a:spcPct val="50000"/>
              </a:spcBef>
            </a:pPr>
            <a:r>
              <a:rPr kumimoji="1" lang="en-US" altLang="ja-JP"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①</a:t>
            </a:r>
            <a:r>
              <a:rPr kumimoji="1" lang="ja-JP" altLang="en-US"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ログイン</a:t>
            </a:r>
          </a:p>
          <a:p>
            <a:pPr eaLnBrk="1" hangingPunct="1">
              <a:spcBef>
                <a:spcPct val="50000"/>
              </a:spcBef>
            </a:pP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企業</a:t>
            </a:r>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ID</a:t>
            </a:r>
            <a:r>
              <a:rPr kumimoji="1" lang="ja-JP" altLang="en-US" sz="1100" dirty="0" err="1">
                <a:solidFill>
                  <a:schemeClr val="tx2"/>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パスワード及び社員番号、パスワードを入力しログインします。</a:t>
            </a:r>
          </a:p>
          <a:p>
            <a:pPr eaLnBrk="1" hangingPunct="1">
              <a:spcBef>
                <a:spcPct val="50000"/>
              </a:spcBef>
            </a:pPr>
            <a:r>
              <a:rPr kumimoji="1" lang="en-US" altLang="ja-JP" sz="1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サイトに複数企業登録が可能</a:t>
            </a:r>
            <a:endPar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62" name="Text Box 11"/>
          <p:cNvSpPr txBox="1">
            <a:spLocks noChangeArrowheads="1"/>
          </p:cNvSpPr>
          <p:nvPr/>
        </p:nvSpPr>
        <p:spPr>
          <a:xfrm>
            <a:off x="6109607" y="2398058"/>
            <a:ext cx="2448123" cy="607859"/>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spcBef>
                <a:spcPct val="50000"/>
              </a:spcBef>
            </a:pPr>
            <a:r>
              <a:rPr kumimoji="1" lang="en-US" altLang="ja-JP"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③</a:t>
            </a:r>
            <a:r>
              <a:rPr kumimoji="1" lang="ja-JP" altLang="en-US"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申請情報入力</a:t>
            </a:r>
            <a:endParaRPr kumimoji="1" lang="en-US" altLang="ja-JP"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pP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注文数をプルダウンより選択し、内容を確認の上、注文申請ボタンをクリックします。</a:t>
            </a:r>
          </a:p>
        </p:txBody>
      </p:sp>
      <p:sp>
        <p:nvSpPr>
          <p:cNvPr id="1364" name="Rectangle 60"/>
          <p:cNvSpPr>
            <a:spLocks noChangeArrowheads="1"/>
          </p:cNvSpPr>
          <p:nvPr/>
        </p:nvSpPr>
        <p:spPr>
          <a:xfrm>
            <a:off x="3276600" y="3109096"/>
            <a:ext cx="2374900" cy="377744"/>
          </a:xfrm>
          <a:prstGeom prst="rect">
            <a:avLst/>
          </a:prstGeom>
          <a:noFill/>
          <a:ln>
            <a:noFill/>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65" name="AutoShape 81"/>
          <p:cNvSpPr>
            <a:spLocks noChangeArrowheads="1"/>
          </p:cNvSpPr>
          <p:nvPr/>
        </p:nvSpPr>
        <p:spPr>
          <a:xfrm>
            <a:off x="4645421" y="1012450"/>
            <a:ext cx="1072255" cy="400110"/>
          </a:xfrm>
          <a:prstGeom prst="wedgeRectCallout">
            <a:avLst>
              <a:gd name="adj1" fmla="val 24007"/>
              <a:gd name="adj2" fmla="val 79923"/>
            </a:avLst>
          </a:prstGeom>
          <a:solidFill>
            <a:schemeClr val="bg1"/>
          </a:solidFill>
          <a:ln w="9525" algn="ctr">
            <a:solidFill>
              <a:schemeClr val="tx1"/>
            </a:solidFill>
            <a:miter lim="800000"/>
            <a:headEnd/>
            <a:tailEnd/>
          </a:ln>
          <a:effectLst/>
        </p:spPr>
        <p:txBody>
          <a:bodyPr wrap="squar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r>
              <a:rPr kumimoji="1" lang="ja-JP" altLang="en-US" sz="1000" b="1"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rPr>
              <a:t>再発注時はプレビュー確認のみ</a:t>
            </a:r>
          </a:p>
        </p:txBody>
      </p:sp>
      <p:sp>
        <p:nvSpPr>
          <p:cNvPr id="1366" name="Text Box 58"/>
          <p:cNvSpPr txBox="1">
            <a:spLocks noChangeArrowheads="1"/>
          </p:cNvSpPr>
          <p:nvPr/>
        </p:nvSpPr>
        <p:spPr>
          <a:xfrm>
            <a:off x="7611912" y="503163"/>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dirty="0" err="1"/>
              <a:t>BizCard</a:t>
            </a:r>
            <a:r>
              <a:rPr lang="en-US" altLang="ja-JP" dirty="0"/>
              <a:t> WEB</a:t>
            </a:r>
          </a:p>
        </p:txBody>
      </p:sp>
      <p:sp>
        <p:nvSpPr>
          <p:cNvPr id="1367" name="Text Box 21"/>
          <p:cNvSpPr txBox="1">
            <a:spLocks noChangeArrowheads="1"/>
          </p:cNvSpPr>
          <p:nvPr/>
        </p:nvSpPr>
        <p:spPr>
          <a:xfrm>
            <a:off x="7507358" y="4158467"/>
            <a:ext cx="1077539" cy="430887"/>
          </a:xfrm>
          <a:prstGeom prst="rect">
            <a:avLst/>
          </a:prstGeom>
          <a:noFill/>
          <a:ln w="12700">
            <a:solidFill>
              <a:schemeClr val="tx1"/>
            </a:solidFill>
            <a:prstDash val="sysDash"/>
            <a:miter lim="800000"/>
            <a:headEnd/>
            <a:tailEnd/>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latin typeface="Meiryo UI" panose="020B0604030504040204" pitchFamily="50" charset="-128"/>
                <a:ea typeface="Meiryo UI" panose="020B0604030504040204" pitchFamily="50" charset="-128"/>
                <a:cs typeface="Meiryo UI" panose="020B0604030504040204" pitchFamily="50" charset="-128"/>
              </a:rPr>
              <a:t>承認者へ依頼</a:t>
            </a:r>
            <a:endParaRPr kumimoji="1" lang="en-US" altLang="ja-JP" sz="11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r>
              <a:rPr kumimoji="1" lang="ja-JP" altLang="en-US" sz="1100" dirty="0">
                <a:latin typeface="Meiryo UI" panose="020B0604030504040204" pitchFamily="50" charset="-128"/>
                <a:ea typeface="Meiryo UI" panose="020B0604030504040204" pitchFamily="50" charset="-128"/>
                <a:cs typeface="Meiryo UI" panose="020B0604030504040204" pitchFamily="50" charset="-128"/>
              </a:rPr>
              <a:t>メール自動送信</a:t>
            </a:r>
          </a:p>
        </p:txBody>
      </p:sp>
      <p:grpSp>
        <p:nvGrpSpPr>
          <p:cNvPr id="1368" name="Group 30"/>
          <p:cNvGrpSpPr/>
          <p:nvPr/>
        </p:nvGrpSpPr>
        <p:grpSpPr>
          <a:xfrm>
            <a:off x="8492773" y="4083944"/>
            <a:ext cx="295900" cy="182166"/>
            <a:chOff x="3507" y="3027"/>
            <a:chExt cx="414" cy="266"/>
          </a:xfrm>
        </p:grpSpPr>
        <p:sp>
          <p:nvSpPr>
            <p:cNvPr id="1369" name="Freeform 31"/>
            <p:cNvSpPr/>
            <p:nvPr/>
          </p:nvSpPr>
          <p:spPr>
            <a:xfrm>
              <a:off x="3507" y="3027"/>
              <a:ext cx="414" cy="266"/>
            </a:xfrm>
            <a:custGeom>
              <a:avLst/>
              <a:gdLst>
                <a:gd name="T0" fmla="*/ 1 w 827"/>
                <a:gd name="T1" fmla="*/ 0 h 531"/>
                <a:gd name="T2" fmla="*/ 0 w 827"/>
                <a:gd name="T3" fmla="*/ 0 h 531"/>
                <a:gd name="T4" fmla="*/ 0 w 827"/>
                <a:gd name="T5" fmla="*/ 1 h 531"/>
                <a:gd name="T6" fmla="*/ 1 w 827"/>
                <a:gd name="T7" fmla="*/ 1 h 531"/>
                <a:gd name="T8" fmla="*/ 1 w 827"/>
                <a:gd name="T9" fmla="*/ 0 h 531"/>
                <a:gd name="T10" fmla="*/ 1 w 827"/>
                <a:gd name="T11" fmla="*/ 0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27" h="531">
                  <a:moveTo>
                    <a:pt x="811" y="0"/>
                  </a:moveTo>
                  <a:lnTo>
                    <a:pt x="0" y="0"/>
                  </a:lnTo>
                  <a:lnTo>
                    <a:pt x="0" y="531"/>
                  </a:lnTo>
                  <a:lnTo>
                    <a:pt x="827" y="531"/>
                  </a:lnTo>
                  <a:lnTo>
                    <a:pt x="827" y="0"/>
                  </a:lnTo>
                  <a:lnTo>
                    <a:pt x="811" y="0"/>
                  </a:lnTo>
                  <a:close/>
                </a:path>
              </a:pathLst>
            </a:custGeom>
            <a:solidFill>
              <a:srgbClr val="0000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70" name="Freeform 32"/>
            <p:cNvSpPr/>
            <p:nvPr/>
          </p:nvSpPr>
          <p:spPr>
            <a:xfrm>
              <a:off x="3523" y="3043"/>
              <a:ext cx="382" cy="234"/>
            </a:xfrm>
            <a:custGeom>
              <a:avLst/>
              <a:gdLst>
                <a:gd name="T0" fmla="*/ 1 w 763"/>
                <a:gd name="T1" fmla="*/ 0 h 469"/>
                <a:gd name="T2" fmla="*/ 1 w 763"/>
                <a:gd name="T3" fmla="*/ 0 h 469"/>
                <a:gd name="T4" fmla="*/ 1 w 763"/>
                <a:gd name="T5" fmla="*/ 0 h 469"/>
                <a:gd name="T6" fmla="*/ 1 w 763"/>
                <a:gd name="T7" fmla="*/ 0 h 469"/>
                <a:gd name="T8" fmla="*/ 1 w 763"/>
                <a:gd name="T9" fmla="*/ 0 h 469"/>
                <a:gd name="T10" fmla="*/ 1 w 763"/>
                <a:gd name="T11" fmla="*/ 0 h 469"/>
                <a:gd name="T12" fmla="*/ 1 w 763"/>
                <a:gd name="T13" fmla="*/ 0 h 469"/>
                <a:gd name="T14" fmla="*/ 1 w 763"/>
                <a:gd name="T15" fmla="*/ 0 h 469"/>
                <a:gd name="T16" fmla="*/ 1 w 763"/>
                <a:gd name="T17" fmla="*/ 0 h 469"/>
                <a:gd name="T18" fmla="*/ 1 w 763"/>
                <a:gd name="T19" fmla="*/ 0 h 469"/>
                <a:gd name="T20" fmla="*/ 1 w 763"/>
                <a:gd name="T21" fmla="*/ 0 h 469"/>
                <a:gd name="T22" fmla="*/ 1 w 763"/>
                <a:gd name="T23" fmla="*/ 0 h 469"/>
                <a:gd name="T24" fmla="*/ 1 w 763"/>
                <a:gd name="T25" fmla="*/ 0 h 469"/>
                <a:gd name="T26" fmla="*/ 1 w 763"/>
                <a:gd name="T27" fmla="*/ 0 h 469"/>
                <a:gd name="T28" fmla="*/ 1 w 763"/>
                <a:gd name="T29" fmla="*/ 0 h 469"/>
                <a:gd name="T30" fmla="*/ 1 w 763"/>
                <a:gd name="T31" fmla="*/ 0 h 469"/>
                <a:gd name="T32" fmla="*/ 1 w 763"/>
                <a:gd name="T33" fmla="*/ 0 h 469"/>
                <a:gd name="T34" fmla="*/ 1 w 763"/>
                <a:gd name="T35" fmla="*/ 0 h 469"/>
                <a:gd name="T36" fmla="*/ 0 w 763"/>
                <a:gd name="T37" fmla="*/ 0 h 469"/>
                <a:gd name="T38" fmla="*/ 0 w 763"/>
                <a:gd name="T39" fmla="*/ 0 h 469"/>
                <a:gd name="T40" fmla="*/ 1 w 763"/>
                <a:gd name="T41" fmla="*/ 0 h 469"/>
                <a:gd name="T42" fmla="*/ 1 w 763"/>
                <a:gd name="T43" fmla="*/ 0 h 469"/>
                <a:gd name="T44" fmla="*/ 1 w 763"/>
                <a:gd name="T45" fmla="*/ 0 h 469"/>
                <a:gd name="T46" fmla="*/ 1 w 763"/>
                <a:gd name="T47" fmla="*/ 0 h 469"/>
                <a:gd name="T48" fmla="*/ 1 w 763"/>
                <a:gd name="T49" fmla="*/ 0 h 469"/>
                <a:gd name="T50" fmla="*/ 1 w 763"/>
                <a:gd name="T51" fmla="*/ 0 h 469"/>
                <a:gd name="T52" fmla="*/ 1 w 763"/>
                <a:gd name="T53" fmla="*/ 0 h 469"/>
                <a:gd name="T54" fmla="*/ 1 w 763"/>
                <a:gd name="T55" fmla="*/ 0 h 469"/>
                <a:gd name="T56" fmla="*/ 1 w 763"/>
                <a:gd name="T57" fmla="*/ 0 h 469"/>
                <a:gd name="T58" fmla="*/ 1 w 763"/>
                <a:gd name="T59" fmla="*/ 0 h 469"/>
                <a:gd name="T60" fmla="*/ 1 w 763"/>
                <a:gd name="T61" fmla="*/ 0 h 469"/>
                <a:gd name="T62" fmla="*/ 1 w 763"/>
                <a:gd name="T63" fmla="*/ 0 h 469"/>
                <a:gd name="T64" fmla="*/ 1 w 763"/>
                <a:gd name="T65" fmla="*/ 0 h 469"/>
                <a:gd name="T66" fmla="*/ 1 w 763"/>
                <a:gd name="T67" fmla="*/ 0 h 469"/>
                <a:gd name="T68" fmla="*/ 1 w 763"/>
                <a:gd name="T69" fmla="*/ 0 h 469"/>
                <a:gd name="T70" fmla="*/ 1 w 763"/>
                <a:gd name="T71" fmla="*/ 0 h 4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3" h="469">
                  <a:moveTo>
                    <a:pt x="763" y="0"/>
                  </a:moveTo>
                  <a:lnTo>
                    <a:pt x="763" y="82"/>
                  </a:lnTo>
                  <a:lnTo>
                    <a:pt x="763" y="234"/>
                  </a:lnTo>
                  <a:lnTo>
                    <a:pt x="763" y="387"/>
                  </a:lnTo>
                  <a:lnTo>
                    <a:pt x="763" y="469"/>
                  </a:lnTo>
                  <a:lnTo>
                    <a:pt x="758" y="469"/>
                  </a:lnTo>
                  <a:lnTo>
                    <a:pt x="750" y="469"/>
                  </a:lnTo>
                  <a:lnTo>
                    <a:pt x="737" y="469"/>
                  </a:lnTo>
                  <a:lnTo>
                    <a:pt x="723" y="469"/>
                  </a:lnTo>
                  <a:lnTo>
                    <a:pt x="704" y="469"/>
                  </a:lnTo>
                  <a:lnTo>
                    <a:pt x="683" y="469"/>
                  </a:lnTo>
                  <a:lnTo>
                    <a:pt x="660" y="469"/>
                  </a:lnTo>
                  <a:lnTo>
                    <a:pt x="635" y="469"/>
                  </a:lnTo>
                  <a:lnTo>
                    <a:pt x="607" y="469"/>
                  </a:lnTo>
                  <a:lnTo>
                    <a:pt x="578" y="469"/>
                  </a:lnTo>
                  <a:lnTo>
                    <a:pt x="548" y="469"/>
                  </a:lnTo>
                  <a:lnTo>
                    <a:pt x="516" y="469"/>
                  </a:lnTo>
                  <a:lnTo>
                    <a:pt x="483" y="469"/>
                  </a:lnTo>
                  <a:lnTo>
                    <a:pt x="449" y="469"/>
                  </a:lnTo>
                  <a:lnTo>
                    <a:pt x="416" y="469"/>
                  </a:lnTo>
                  <a:lnTo>
                    <a:pt x="381" y="469"/>
                  </a:lnTo>
                  <a:lnTo>
                    <a:pt x="347" y="469"/>
                  </a:lnTo>
                  <a:lnTo>
                    <a:pt x="313" y="469"/>
                  </a:lnTo>
                  <a:lnTo>
                    <a:pt x="280" y="469"/>
                  </a:lnTo>
                  <a:lnTo>
                    <a:pt x="247" y="469"/>
                  </a:lnTo>
                  <a:lnTo>
                    <a:pt x="214" y="469"/>
                  </a:lnTo>
                  <a:lnTo>
                    <a:pt x="184" y="469"/>
                  </a:lnTo>
                  <a:lnTo>
                    <a:pt x="156" y="469"/>
                  </a:lnTo>
                  <a:lnTo>
                    <a:pt x="128" y="469"/>
                  </a:lnTo>
                  <a:lnTo>
                    <a:pt x="103" y="469"/>
                  </a:lnTo>
                  <a:lnTo>
                    <a:pt x="79" y="469"/>
                  </a:lnTo>
                  <a:lnTo>
                    <a:pt x="59" y="469"/>
                  </a:lnTo>
                  <a:lnTo>
                    <a:pt x="40" y="469"/>
                  </a:lnTo>
                  <a:lnTo>
                    <a:pt x="25" y="469"/>
                  </a:lnTo>
                  <a:lnTo>
                    <a:pt x="13" y="469"/>
                  </a:lnTo>
                  <a:lnTo>
                    <a:pt x="5" y="469"/>
                  </a:lnTo>
                  <a:lnTo>
                    <a:pt x="0" y="469"/>
                  </a:lnTo>
                  <a:lnTo>
                    <a:pt x="0" y="387"/>
                  </a:lnTo>
                  <a:lnTo>
                    <a:pt x="0" y="234"/>
                  </a:lnTo>
                  <a:lnTo>
                    <a:pt x="0" y="82"/>
                  </a:lnTo>
                  <a:lnTo>
                    <a:pt x="0" y="0"/>
                  </a:lnTo>
                  <a:lnTo>
                    <a:pt x="5" y="0"/>
                  </a:lnTo>
                  <a:lnTo>
                    <a:pt x="13" y="0"/>
                  </a:lnTo>
                  <a:lnTo>
                    <a:pt x="25" y="0"/>
                  </a:lnTo>
                  <a:lnTo>
                    <a:pt x="40" y="0"/>
                  </a:lnTo>
                  <a:lnTo>
                    <a:pt x="59" y="0"/>
                  </a:lnTo>
                  <a:lnTo>
                    <a:pt x="79" y="0"/>
                  </a:lnTo>
                  <a:lnTo>
                    <a:pt x="103" y="0"/>
                  </a:lnTo>
                  <a:lnTo>
                    <a:pt x="128" y="0"/>
                  </a:lnTo>
                  <a:lnTo>
                    <a:pt x="156" y="0"/>
                  </a:lnTo>
                  <a:lnTo>
                    <a:pt x="184" y="0"/>
                  </a:lnTo>
                  <a:lnTo>
                    <a:pt x="214" y="0"/>
                  </a:lnTo>
                  <a:lnTo>
                    <a:pt x="247" y="0"/>
                  </a:lnTo>
                  <a:lnTo>
                    <a:pt x="280" y="0"/>
                  </a:lnTo>
                  <a:lnTo>
                    <a:pt x="313" y="0"/>
                  </a:lnTo>
                  <a:lnTo>
                    <a:pt x="347" y="0"/>
                  </a:lnTo>
                  <a:lnTo>
                    <a:pt x="381" y="0"/>
                  </a:lnTo>
                  <a:lnTo>
                    <a:pt x="416" y="0"/>
                  </a:lnTo>
                  <a:lnTo>
                    <a:pt x="449" y="0"/>
                  </a:lnTo>
                  <a:lnTo>
                    <a:pt x="483" y="0"/>
                  </a:lnTo>
                  <a:lnTo>
                    <a:pt x="516" y="0"/>
                  </a:lnTo>
                  <a:lnTo>
                    <a:pt x="548" y="0"/>
                  </a:lnTo>
                  <a:lnTo>
                    <a:pt x="578" y="0"/>
                  </a:lnTo>
                  <a:lnTo>
                    <a:pt x="607" y="0"/>
                  </a:lnTo>
                  <a:lnTo>
                    <a:pt x="635" y="0"/>
                  </a:lnTo>
                  <a:lnTo>
                    <a:pt x="660" y="0"/>
                  </a:lnTo>
                  <a:lnTo>
                    <a:pt x="683" y="0"/>
                  </a:lnTo>
                  <a:lnTo>
                    <a:pt x="704" y="0"/>
                  </a:lnTo>
                  <a:lnTo>
                    <a:pt x="723" y="0"/>
                  </a:lnTo>
                  <a:lnTo>
                    <a:pt x="737" y="0"/>
                  </a:lnTo>
                  <a:lnTo>
                    <a:pt x="750" y="0"/>
                  </a:lnTo>
                  <a:lnTo>
                    <a:pt x="758" y="0"/>
                  </a:lnTo>
                  <a:lnTo>
                    <a:pt x="763" y="0"/>
                  </a:lnTo>
                  <a:close/>
                </a:path>
              </a:pathLst>
            </a:custGeom>
            <a:solidFill>
              <a:srgbClr val="D8B7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71" name="Freeform 33"/>
            <p:cNvSpPr/>
            <p:nvPr/>
          </p:nvSpPr>
          <p:spPr>
            <a:xfrm>
              <a:off x="3513" y="3035"/>
              <a:ext cx="401" cy="251"/>
            </a:xfrm>
            <a:custGeom>
              <a:avLst/>
              <a:gdLst>
                <a:gd name="T0" fmla="*/ 0 w 803"/>
                <a:gd name="T1" fmla="*/ 0 h 503"/>
                <a:gd name="T2" fmla="*/ 0 w 803"/>
                <a:gd name="T3" fmla="*/ 0 h 503"/>
                <a:gd name="T4" fmla="*/ 0 w 803"/>
                <a:gd name="T5" fmla="*/ 0 h 503"/>
                <a:gd name="T6" fmla="*/ 0 w 803"/>
                <a:gd name="T7" fmla="*/ 0 h 503"/>
                <a:gd name="T8" fmla="*/ 0 w 803"/>
                <a:gd name="T9" fmla="*/ 0 h 503"/>
                <a:gd name="T10" fmla="*/ 0 w 803"/>
                <a:gd name="T11" fmla="*/ 0 h 503"/>
                <a:gd name="T12" fmla="*/ 0 w 803"/>
                <a:gd name="T13" fmla="*/ 0 h 503"/>
                <a:gd name="T14" fmla="*/ 0 w 803"/>
                <a:gd name="T15" fmla="*/ 0 h 503"/>
                <a:gd name="T16" fmla="*/ 0 w 803"/>
                <a:gd name="T17" fmla="*/ 0 h 503"/>
                <a:gd name="T18" fmla="*/ 0 w 803"/>
                <a:gd name="T19" fmla="*/ 0 h 503"/>
                <a:gd name="T20" fmla="*/ 0 w 803"/>
                <a:gd name="T21" fmla="*/ 0 h 503"/>
                <a:gd name="T22" fmla="*/ 0 w 803"/>
                <a:gd name="T23" fmla="*/ 0 h 503"/>
                <a:gd name="T24" fmla="*/ 0 w 803"/>
                <a:gd name="T25" fmla="*/ 0 h 503"/>
                <a:gd name="T26" fmla="*/ 0 w 803"/>
                <a:gd name="T27" fmla="*/ 0 h 503"/>
                <a:gd name="T28" fmla="*/ 0 w 803"/>
                <a:gd name="T29" fmla="*/ 0 h 503"/>
                <a:gd name="T30" fmla="*/ 0 w 803"/>
                <a:gd name="T31" fmla="*/ 0 h 503"/>
                <a:gd name="T32" fmla="*/ 0 w 803"/>
                <a:gd name="T33" fmla="*/ 0 h 503"/>
                <a:gd name="T34" fmla="*/ 0 w 803"/>
                <a:gd name="T35" fmla="*/ 0 h 503"/>
                <a:gd name="T36" fmla="*/ 0 w 803"/>
                <a:gd name="T37" fmla="*/ 0 h 503"/>
                <a:gd name="T38" fmla="*/ 0 w 803"/>
                <a:gd name="T39" fmla="*/ 0 h 503"/>
                <a:gd name="T40" fmla="*/ 0 w 803"/>
                <a:gd name="T41" fmla="*/ 0 h 503"/>
                <a:gd name="T42" fmla="*/ 0 w 803"/>
                <a:gd name="T43" fmla="*/ 0 h 503"/>
                <a:gd name="T44" fmla="*/ 0 w 803"/>
                <a:gd name="T45" fmla="*/ 0 h 503"/>
                <a:gd name="T46" fmla="*/ 0 w 803"/>
                <a:gd name="T47" fmla="*/ 0 h 503"/>
                <a:gd name="T48" fmla="*/ 0 w 803"/>
                <a:gd name="T49" fmla="*/ 0 h 503"/>
                <a:gd name="T50" fmla="*/ 0 w 803"/>
                <a:gd name="T51" fmla="*/ 0 h 503"/>
                <a:gd name="T52" fmla="*/ 0 w 803"/>
                <a:gd name="T53" fmla="*/ 0 h 503"/>
                <a:gd name="T54" fmla="*/ 0 w 803"/>
                <a:gd name="T55" fmla="*/ 0 h 503"/>
                <a:gd name="T56" fmla="*/ 0 w 803"/>
                <a:gd name="T57" fmla="*/ 0 h 503"/>
                <a:gd name="T58" fmla="*/ 0 w 803"/>
                <a:gd name="T59" fmla="*/ 0 h 503"/>
                <a:gd name="T60" fmla="*/ 0 w 803"/>
                <a:gd name="T61" fmla="*/ 0 h 503"/>
                <a:gd name="T62" fmla="*/ 0 w 803"/>
                <a:gd name="T63" fmla="*/ 0 h 503"/>
                <a:gd name="T64" fmla="*/ 0 w 803"/>
                <a:gd name="T65" fmla="*/ 0 h 503"/>
                <a:gd name="T66" fmla="*/ 0 w 803"/>
                <a:gd name="T67" fmla="*/ 0 h 503"/>
                <a:gd name="T68" fmla="*/ 0 w 803"/>
                <a:gd name="T69" fmla="*/ 0 h 503"/>
                <a:gd name="T70" fmla="*/ 0 w 803"/>
                <a:gd name="T71" fmla="*/ 0 h 503"/>
                <a:gd name="T72" fmla="*/ 0 w 803"/>
                <a:gd name="T73" fmla="*/ 0 h 503"/>
                <a:gd name="T74" fmla="*/ 0 w 803"/>
                <a:gd name="T75" fmla="*/ 0 h 503"/>
                <a:gd name="T76" fmla="*/ 0 w 803"/>
                <a:gd name="T77" fmla="*/ 0 h 503"/>
                <a:gd name="T78" fmla="*/ 0 w 803"/>
                <a:gd name="T79" fmla="*/ 0 h 503"/>
                <a:gd name="T80" fmla="*/ 0 w 803"/>
                <a:gd name="T81" fmla="*/ 0 h 503"/>
                <a:gd name="T82" fmla="*/ 0 w 803"/>
                <a:gd name="T83" fmla="*/ 0 h 503"/>
                <a:gd name="T84" fmla="*/ 0 w 803"/>
                <a:gd name="T85" fmla="*/ 0 h 503"/>
                <a:gd name="T86" fmla="*/ 0 w 803"/>
                <a:gd name="T87" fmla="*/ 0 h 503"/>
                <a:gd name="T88" fmla="*/ 0 w 803"/>
                <a:gd name="T89" fmla="*/ 0 h 50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3" h="503">
                  <a:moveTo>
                    <a:pt x="803" y="484"/>
                  </a:moveTo>
                  <a:lnTo>
                    <a:pt x="587" y="149"/>
                  </a:lnTo>
                  <a:lnTo>
                    <a:pt x="794" y="26"/>
                  </a:lnTo>
                  <a:lnTo>
                    <a:pt x="781" y="4"/>
                  </a:lnTo>
                  <a:lnTo>
                    <a:pt x="777" y="6"/>
                  </a:lnTo>
                  <a:lnTo>
                    <a:pt x="765" y="13"/>
                  </a:lnTo>
                  <a:lnTo>
                    <a:pt x="747" y="24"/>
                  </a:lnTo>
                  <a:lnTo>
                    <a:pt x="721" y="39"/>
                  </a:lnTo>
                  <a:lnTo>
                    <a:pt x="693" y="56"/>
                  </a:lnTo>
                  <a:lnTo>
                    <a:pt x="660" y="75"/>
                  </a:lnTo>
                  <a:lnTo>
                    <a:pt x="626" y="96"/>
                  </a:lnTo>
                  <a:lnTo>
                    <a:pt x="590" y="117"/>
                  </a:lnTo>
                  <a:lnTo>
                    <a:pt x="554" y="138"/>
                  </a:lnTo>
                  <a:lnTo>
                    <a:pt x="519" y="159"/>
                  </a:lnTo>
                  <a:lnTo>
                    <a:pt x="486" y="179"/>
                  </a:lnTo>
                  <a:lnTo>
                    <a:pt x="456" y="196"/>
                  </a:lnTo>
                  <a:lnTo>
                    <a:pt x="430" y="211"/>
                  </a:lnTo>
                  <a:lnTo>
                    <a:pt x="410" y="224"/>
                  </a:lnTo>
                  <a:lnTo>
                    <a:pt x="396" y="232"/>
                  </a:lnTo>
                  <a:lnTo>
                    <a:pt x="390" y="235"/>
                  </a:lnTo>
                  <a:lnTo>
                    <a:pt x="380" y="229"/>
                  </a:lnTo>
                  <a:lnTo>
                    <a:pt x="363" y="219"/>
                  </a:lnTo>
                  <a:lnTo>
                    <a:pt x="340" y="204"/>
                  </a:lnTo>
                  <a:lnTo>
                    <a:pt x="315" y="189"/>
                  </a:lnTo>
                  <a:lnTo>
                    <a:pt x="290" y="173"/>
                  </a:lnTo>
                  <a:lnTo>
                    <a:pt x="270" y="160"/>
                  </a:lnTo>
                  <a:lnTo>
                    <a:pt x="255" y="151"/>
                  </a:lnTo>
                  <a:lnTo>
                    <a:pt x="249" y="148"/>
                  </a:lnTo>
                  <a:lnTo>
                    <a:pt x="24" y="0"/>
                  </a:lnTo>
                  <a:lnTo>
                    <a:pt x="10" y="21"/>
                  </a:lnTo>
                  <a:lnTo>
                    <a:pt x="216" y="156"/>
                  </a:lnTo>
                  <a:lnTo>
                    <a:pt x="0" y="490"/>
                  </a:lnTo>
                  <a:lnTo>
                    <a:pt x="21" y="503"/>
                  </a:lnTo>
                  <a:lnTo>
                    <a:pt x="236" y="171"/>
                  </a:lnTo>
                  <a:lnTo>
                    <a:pt x="248" y="178"/>
                  </a:lnTo>
                  <a:lnTo>
                    <a:pt x="267" y="189"/>
                  </a:lnTo>
                  <a:lnTo>
                    <a:pt x="292" y="204"/>
                  </a:lnTo>
                  <a:lnTo>
                    <a:pt x="319" y="221"/>
                  </a:lnTo>
                  <a:lnTo>
                    <a:pt x="346" y="237"/>
                  </a:lnTo>
                  <a:lnTo>
                    <a:pt x="368" y="251"/>
                  </a:lnTo>
                  <a:lnTo>
                    <a:pt x="384" y="262"/>
                  </a:lnTo>
                  <a:lnTo>
                    <a:pt x="390" y="265"/>
                  </a:lnTo>
                  <a:lnTo>
                    <a:pt x="565" y="161"/>
                  </a:lnTo>
                  <a:lnTo>
                    <a:pt x="781" y="499"/>
                  </a:lnTo>
                  <a:lnTo>
                    <a:pt x="803" y="484"/>
                  </a:lnTo>
                  <a:close/>
                </a:path>
              </a:pathLst>
            </a:custGeom>
            <a:solidFill>
              <a:srgbClr val="0000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72" name="Freeform 34"/>
            <p:cNvSpPr/>
            <p:nvPr/>
          </p:nvSpPr>
          <p:spPr>
            <a:xfrm>
              <a:off x="3648" y="3089"/>
              <a:ext cx="135" cy="136"/>
            </a:xfrm>
            <a:custGeom>
              <a:avLst/>
              <a:gdLst>
                <a:gd name="T0" fmla="*/ 0 w 271"/>
                <a:gd name="T1" fmla="*/ 1 h 270"/>
                <a:gd name="T2" fmla="*/ 0 w 271"/>
                <a:gd name="T3" fmla="*/ 1 h 270"/>
                <a:gd name="T4" fmla="*/ 0 w 271"/>
                <a:gd name="T5" fmla="*/ 1 h 270"/>
                <a:gd name="T6" fmla="*/ 0 w 271"/>
                <a:gd name="T7" fmla="*/ 1 h 270"/>
                <a:gd name="T8" fmla="*/ 0 w 271"/>
                <a:gd name="T9" fmla="*/ 1 h 270"/>
                <a:gd name="T10" fmla="*/ 0 w 271"/>
                <a:gd name="T11" fmla="*/ 1 h 270"/>
                <a:gd name="T12" fmla="*/ 0 w 271"/>
                <a:gd name="T13" fmla="*/ 1 h 270"/>
                <a:gd name="T14" fmla="*/ 0 w 271"/>
                <a:gd name="T15" fmla="*/ 1 h 270"/>
                <a:gd name="T16" fmla="*/ 0 w 271"/>
                <a:gd name="T17" fmla="*/ 1 h 270"/>
                <a:gd name="T18" fmla="*/ 0 w 271"/>
                <a:gd name="T19" fmla="*/ 1 h 270"/>
                <a:gd name="T20" fmla="*/ 0 w 271"/>
                <a:gd name="T21" fmla="*/ 1 h 270"/>
                <a:gd name="T22" fmla="*/ 0 w 271"/>
                <a:gd name="T23" fmla="*/ 1 h 270"/>
                <a:gd name="T24" fmla="*/ 0 w 271"/>
                <a:gd name="T25" fmla="*/ 1 h 270"/>
                <a:gd name="T26" fmla="*/ 0 w 271"/>
                <a:gd name="T27" fmla="*/ 1 h 270"/>
                <a:gd name="T28" fmla="*/ 0 w 271"/>
                <a:gd name="T29" fmla="*/ 1 h 270"/>
                <a:gd name="T30" fmla="*/ 0 w 271"/>
                <a:gd name="T31" fmla="*/ 1 h 270"/>
                <a:gd name="T32" fmla="*/ 0 w 271"/>
                <a:gd name="T33" fmla="*/ 1 h 270"/>
                <a:gd name="T34" fmla="*/ 0 w 271"/>
                <a:gd name="T35" fmla="*/ 1 h 270"/>
                <a:gd name="T36" fmla="*/ 0 w 271"/>
                <a:gd name="T37" fmla="*/ 1 h 270"/>
                <a:gd name="T38" fmla="*/ 0 w 271"/>
                <a:gd name="T39" fmla="*/ 1 h 270"/>
                <a:gd name="T40" fmla="*/ 0 w 271"/>
                <a:gd name="T41" fmla="*/ 1 h 270"/>
                <a:gd name="T42" fmla="*/ 0 w 271"/>
                <a:gd name="T43" fmla="*/ 1 h 270"/>
                <a:gd name="T44" fmla="*/ 0 w 271"/>
                <a:gd name="T45" fmla="*/ 1 h 270"/>
                <a:gd name="T46" fmla="*/ 0 w 271"/>
                <a:gd name="T47" fmla="*/ 1 h 270"/>
                <a:gd name="T48" fmla="*/ 0 w 271"/>
                <a:gd name="T49" fmla="*/ 0 h 270"/>
                <a:gd name="T50" fmla="*/ 0 w 271"/>
                <a:gd name="T51" fmla="*/ 1 h 270"/>
                <a:gd name="T52" fmla="*/ 0 w 271"/>
                <a:gd name="T53" fmla="*/ 1 h 270"/>
                <a:gd name="T54" fmla="*/ 0 w 271"/>
                <a:gd name="T55" fmla="*/ 1 h 270"/>
                <a:gd name="T56" fmla="*/ 0 w 271"/>
                <a:gd name="T57" fmla="*/ 1 h 270"/>
                <a:gd name="T58" fmla="*/ 0 w 271"/>
                <a:gd name="T59" fmla="*/ 1 h 270"/>
                <a:gd name="T60" fmla="*/ 0 w 271"/>
                <a:gd name="T61" fmla="*/ 1 h 270"/>
                <a:gd name="T62" fmla="*/ 0 w 271"/>
                <a:gd name="T63" fmla="*/ 1 h 270"/>
                <a:gd name="T64" fmla="*/ 0 w 271"/>
                <a:gd name="T65" fmla="*/ 1 h 2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1" h="270">
                  <a:moveTo>
                    <a:pt x="271" y="134"/>
                  </a:moveTo>
                  <a:lnTo>
                    <a:pt x="268" y="162"/>
                  </a:lnTo>
                  <a:lnTo>
                    <a:pt x="260" y="187"/>
                  </a:lnTo>
                  <a:lnTo>
                    <a:pt x="248" y="210"/>
                  </a:lnTo>
                  <a:lnTo>
                    <a:pt x="230" y="230"/>
                  </a:lnTo>
                  <a:lnTo>
                    <a:pt x="211" y="247"/>
                  </a:lnTo>
                  <a:lnTo>
                    <a:pt x="188" y="260"/>
                  </a:lnTo>
                  <a:lnTo>
                    <a:pt x="162" y="268"/>
                  </a:lnTo>
                  <a:lnTo>
                    <a:pt x="135" y="270"/>
                  </a:lnTo>
                  <a:lnTo>
                    <a:pt x="108" y="268"/>
                  </a:lnTo>
                  <a:lnTo>
                    <a:pt x="83" y="260"/>
                  </a:lnTo>
                  <a:lnTo>
                    <a:pt x="60" y="247"/>
                  </a:lnTo>
                  <a:lnTo>
                    <a:pt x="40" y="230"/>
                  </a:lnTo>
                  <a:lnTo>
                    <a:pt x="23" y="210"/>
                  </a:lnTo>
                  <a:lnTo>
                    <a:pt x="10" y="187"/>
                  </a:lnTo>
                  <a:lnTo>
                    <a:pt x="2" y="162"/>
                  </a:lnTo>
                  <a:lnTo>
                    <a:pt x="0" y="134"/>
                  </a:lnTo>
                  <a:lnTo>
                    <a:pt x="2" y="107"/>
                  </a:lnTo>
                  <a:lnTo>
                    <a:pt x="10" y="81"/>
                  </a:lnTo>
                  <a:lnTo>
                    <a:pt x="23" y="58"/>
                  </a:lnTo>
                  <a:lnTo>
                    <a:pt x="40" y="39"/>
                  </a:lnTo>
                  <a:lnTo>
                    <a:pt x="60" y="23"/>
                  </a:lnTo>
                  <a:lnTo>
                    <a:pt x="83" y="10"/>
                  </a:lnTo>
                  <a:lnTo>
                    <a:pt x="108" y="2"/>
                  </a:lnTo>
                  <a:lnTo>
                    <a:pt x="135" y="0"/>
                  </a:lnTo>
                  <a:lnTo>
                    <a:pt x="162" y="2"/>
                  </a:lnTo>
                  <a:lnTo>
                    <a:pt x="188" y="10"/>
                  </a:lnTo>
                  <a:lnTo>
                    <a:pt x="211" y="23"/>
                  </a:lnTo>
                  <a:lnTo>
                    <a:pt x="230" y="39"/>
                  </a:lnTo>
                  <a:lnTo>
                    <a:pt x="248" y="58"/>
                  </a:lnTo>
                  <a:lnTo>
                    <a:pt x="260" y="81"/>
                  </a:lnTo>
                  <a:lnTo>
                    <a:pt x="268" y="107"/>
                  </a:lnTo>
                  <a:lnTo>
                    <a:pt x="271" y="134"/>
                  </a:lnTo>
                  <a:close/>
                </a:path>
              </a:pathLst>
            </a:custGeom>
            <a:solidFill>
              <a:srgbClr val="0000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73" name="Freeform 35"/>
            <p:cNvSpPr>
              <a:spLocks noEditPoints="1"/>
            </p:cNvSpPr>
            <p:nvPr/>
          </p:nvSpPr>
          <p:spPr>
            <a:xfrm>
              <a:off x="3684" y="3122"/>
              <a:ext cx="61" cy="73"/>
            </a:xfrm>
            <a:custGeom>
              <a:avLst/>
              <a:gdLst>
                <a:gd name="T0" fmla="*/ 0 w 123"/>
                <a:gd name="T1" fmla="*/ 1 h 145"/>
                <a:gd name="T2" fmla="*/ 0 w 123"/>
                <a:gd name="T3" fmla="*/ 1 h 145"/>
                <a:gd name="T4" fmla="*/ 0 w 123"/>
                <a:gd name="T5" fmla="*/ 1 h 145"/>
                <a:gd name="T6" fmla="*/ 0 w 123"/>
                <a:gd name="T7" fmla="*/ 1 h 145"/>
                <a:gd name="T8" fmla="*/ 0 w 123"/>
                <a:gd name="T9" fmla="*/ 1 h 145"/>
                <a:gd name="T10" fmla="*/ 0 w 123"/>
                <a:gd name="T11" fmla="*/ 1 h 145"/>
                <a:gd name="T12" fmla="*/ 0 w 123"/>
                <a:gd name="T13" fmla="*/ 1 h 145"/>
                <a:gd name="T14" fmla="*/ 0 w 123"/>
                <a:gd name="T15" fmla="*/ 1 h 145"/>
                <a:gd name="T16" fmla="*/ 0 w 123"/>
                <a:gd name="T17" fmla="*/ 1 h 145"/>
                <a:gd name="T18" fmla="*/ 0 w 123"/>
                <a:gd name="T19" fmla="*/ 1 h 145"/>
                <a:gd name="T20" fmla="*/ 0 w 123"/>
                <a:gd name="T21" fmla="*/ 1 h 145"/>
                <a:gd name="T22" fmla="*/ 0 w 123"/>
                <a:gd name="T23" fmla="*/ 1 h 145"/>
                <a:gd name="T24" fmla="*/ 0 w 123"/>
                <a:gd name="T25" fmla="*/ 1 h 145"/>
                <a:gd name="T26" fmla="*/ 0 w 123"/>
                <a:gd name="T27" fmla="*/ 1 h 145"/>
                <a:gd name="T28" fmla="*/ 0 w 123"/>
                <a:gd name="T29" fmla="*/ 1 h 145"/>
                <a:gd name="T30" fmla="*/ 0 w 123"/>
                <a:gd name="T31" fmla="*/ 1 h 145"/>
                <a:gd name="T32" fmla="*/ 0 w 123"/>
                <a:gd name="T33" fmla="*/ 1 h 145"/>
                <a:gd name="T34" fmla="*/ 0 w 123"/>
                <a:gd name="T35" fmla="*/ 1 h 145"/>
                <a:gd name="T36" fmla="*/ 0 w 123"/>
                <a:gd name="T37" fmla="*/ 1 h 145"/>
                <a:gd name="T38" fmla="*/ 0 w 123"/>
                <a:gd name="T39" fmla="*/ 1 h 145"/>
                <a:gd name="T40" fmla="*/ 0 w 123"/>
                <a:gd name="T41" fmla="*/ 0 h 145"/>
                <a:gd name="T42" fmla="*/ 0 w 123"/>
                <a:gd name="T43" fmla="*/ 1 h 145"/>
                <a:gd name="T44" fmla="*/ 0 w 123"/>
                <a:gd name="T45" fmla="*/ 1 h 145"/>
                <a:gd name="T46" fmla="*/ 0 w 123"/>
                <a:gd name="T47" fmla="*/ 1 h 145"/>
                <a:gd name="T48" fmla="*/ 0 w 123"/>
                <a:gd name="T49" fmla="*/ 1 h 145"/>
                <a:gd name="T50" fmla="*/ 0 w 123"/>
                <a:gd name="T51" fmla="*/ 1 h 145"/>
                <a:gd name="T52" fmla="*/ 0 w 123"/>
                <a:gd name="T53" fmla="*/ 1 h 145"/>
                <a:gd name="T54" fmla="*/ 0 w 123"/>
                <a:gd name="T55" fmla="*/ 1 h 145"/>
                <a:gd name="T56" fmla="*/ 0 w 123"/>
                <a:gd name="T57" fmla="*/ 1 h 145"/>
                <a:gd name="T58" fmla="*/ 0 w 123"/>
                <a:gd name="T59" fmla="*/ 1 h 145"/>
                <a:gd name="T60" fmla="*/ 0 w 123"/>
                <a:gd name="T61" fmla="*/ 1 h 145"/>
                <a:gd name="T62" fmla="*/ 0 w 123"/>
                <a:gd name="T63" fmla="*/ 1 h 145"/>
                <a:gd name="T64" fmla="*/ 0 w 123"/>
                <a:gd name="T65" fmla="*/ 1 h 145"/>
                <a:gd name="T66" fmla="*/ 0 w 123"/>
                <a:gd name="T67" fmla="*/ 1 h 145"/>
                <a:gd name="T68" fmla="*/ 0 w 123"/>
                <a:gd name="T69" fmla="*/ 1 h 145"/>
                <a:gd name="T70" fmla="*/ 0 w 123"/>
                <a:gd name="T71" fmla="*/ 1 h 1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3" h="145">
                  <a:moveTo>
                    <a:pt x="25" y="77"/>
                  </a:moveTo>
                  <a:lnTo>
                    <a:pt x="26" y="89"/>
                  </a:lnTo>
                  <a:lnTo>
                    <a:pt x="28" y="99"/>
                  </a:lnTo>
                  <a:lnTo>
                    <a:pt x="33" y="107"/>
                  </a:lnTo>
                  <a:lnTo>
                    <a:pt x="38" y="114"/>
                  </a:lnTo>
                  <a:lnTo>
                    <a:pt x="45" y="120"/>
                  </a:lnTo>
                  <a:lnTo>
                    <a:pt x="53" y="123"/>
                  </a:lnTo>
                  <a:lnTo>
                    <a:pt x="63" y="125"/>
                  </a:lnTo>
                  <a:lnTo>
                    <a:pt x="72" y="126"/>
                  </a:lnTo>
                  <a:lnTo>
                    <a:pt x="79" y="126"/>
                  </a:lnTo>
                  <a:lnTo>
                    <a:pt x="85" y="125"/>
                  </a:lnTo>
                  <a:lnTo>
                    <a:pt x="89" y="125"/>
                  </a:lnTo>
                  <a:lnTo>
                    <a:pt x="95" y="123"/>
                  </a:lnTo>
                  <a:lnTo>
                    <a:pt x="98" y="122"/>
                  </a:lnTo>
                  <a:lnTo>
                    <a:pt x="103" y="121"/>
                  </a:lnTo>
                  <a:lnTo>
                    <a:pt x="106" y="120"/>
                  </a:lnTo>
                  <a:lnTo>
                    <a:pt x="110" y="119"/>
                  </a:lnTo>
                  <a:lnTo>
                    <a:pt x="115" y="137"/>
                  </a:lnTo>
                  <a:lnTo>
                    <a:pt x="111" y="138"/>
                  </a:lnTo>
                  <a:lnTo>
                    <a:pt x="106" y="140"/>
                  </a:lnTo>
                  <a:lnTo>
                    <a:pt x="102" y="142"/>
                  </a:lnTo>
                  <a:lnTo>
                    <a:pt x="97" y="143"/>
                  </a:lnTo>
                  <a:lnTo>
                    <a:pt x="90" y="144"/>
                  </a:lnTo>
                  <a:lnTo>
                    <a:pt x="83" y="144"/>
                  </a:lnTo>
                  <a:lnTo>
                    <a:pt x="77" y="145"/>
                  </a:lnTo>
                  <a:lnTo>
                    <a:pt x="68" y="145"/>
                  </a:lnTo>
                  <a:lnTo>
                    <a:pt x="53" y="144"/>
                  </a:lnTo>
                  <a:lnTo>
                    <a:pt x="40" y="141"/>
                  </a:lnTo>
                  <a:lnTo>
                    <a:pt x="28" y="135"/>
                  </a:lnTo>
                  <a:lnTo>
                    <a:pt x="19" y="126"/>
                  </a:lnTo>
                  <a:lnTo>
                    <a:pt x="11" y="117"/>
                  </a:lnTo>
                  <a:lnTo>
                    <a:pt x="5" y="105"/>
                  </a:lnTo>
                  <a:lnTo>
                    <a:pt x="2" y="91"/>
                  </a:lnTo>
                  <a:lnTo>
                    <a:pt x="0" y="76"/>
                  </a:lnTo>
                  <a:lnTo>
                    <a:pt x="2" y="61"/>
                  </a:lnTo>
                  <a:lnTo>
                    <a:pt x="5" y="46"/>
                  </a:lnTo>
                  <a:lnTo>
                    <a:pt x="10" y="34"/>
                  </a:lnTo>
                  <a:lnTo>
                    <a:pt x="18" y="22"/>
                  </a:lnTo>
                  <a:lnTo>
                    <a:pt x="27" y="13"/>
                  </a:lnTo>
                  <a:lnTo>
                    <a:pt x="37" y="6"/>
                  </a:lnTo>
                  <a:lnTo>
                    <a:pt x="51" y="1"/>
                  </a:lnTo>
                  <a:lnTo>
                    <a:pt x="65" y="0"/>
                  </a:lnTo>
                  <a:lnTo>
                    <a:pt x="81" y="3"/>
                  </a:lnTo>
                  <a:lnTo>
                    <a:pt x="94" y="7"/>
                  </a:lnTo>
                  <a:lnTo>
                    <a:pt x="103" y="14"/>
                  </a:lnTo>
                  <a:lnTo>
                    <a:pt x="111" y="23"/>
                  </a:lnTo>
                  <a:lnTo>
                    <a:pt x="117" y="34"/>
                  </a:lnTo>
                  <a:lnTo>
                    <a:pt x="120" y="45"/>
                  </a:lnTo>
                  <a:lnTo>
                    <a:pt x="121" y="56"/>
                  </a:lnTo>
                  <a:lnTo>
                    <a:pt x="123" y="66"/>
                  </a:lnTo>
                  <a:lnTo>
                    <a:pt x="123" y="69"/>
                  </a:lnTo>
                  <a:lnTo>
                    <a:pt x="123" y="73"/>
                  </a:lnTo>
                  <a:lnTo>
                    <a:pt x="123" y="76"/>
                  </a:lnTo>
                  <a:lnTo>
                    <a:pt x="121" y="79"/>
                  </a:lnTo>
                  <a:lnTo>
                    <a:pt x="25" y="77"/>
                  </a:lnTo>
                  <a:close/>
                  <a:moveTo>
                    <a:pt x="98" y="60"/>
                  </a:moveTo>
                  <a:lnTo>
                    <a:pt x="98" y="53"/>
                  </a:lnTo>
                  <a:lnTo>
                    <a:pt x="97" y="46"/>
                  </a:lnTo>
                  <a:lnTo>
                    <a:pt x="95" y="39"/>
                  </a:lnTo>
                  <a:lnTo>
                    <a:pt x="92" y="34"/>
                  </a:lnTo>
                  <a:lnTo>
                    <a:pt x="87" y="28"/>
                  </a:lnTo>
                  <a:lnTo>
                    <a:pt x="81" y="23"/>
                  </a:lnTo>
                  <a:lnTo>
                    <a:pt x="73" y="20"/>
                  </a:lnTo>
                  <a:lnTo>
                    <a:pt x="64" y="19"/>
                  </a:lnTo>
                  <a:lnTo>
                    <a:pt x="55" y="20"/>
                  </a:lnTo>
                  <a:lnTo>
                    <a:pt x="47" y="23"/>
                  </a:lnTo>
                  <a:lnTo>
                    <a:pt x="41" y="27"/>
                  </a:lnTo>
                  <a:lnTo>
                    <a:pt x="35" y="32"/>
                  </a:lnTo>
                  <a:lnTo>
                    <a:pt x="32" y="39"/>
                  </a:lnTo>
                  <a:lnTo>
                    <a:pt x="28" y="46"/>
                  </a:lnTo>
                  <a:lnTo>
                    <a:pt x="26" y="53"/>
                  </a:lnTo>
                  <a:lnTo>
                    <a:pt x="25" y="60"/>
                  </a:lnTo>
                  <a:lnTo>
                    <a:pt x="98" y="60"/>
                  </a:lnTo>
                  <a:close/>
                </a:path>
              </a:pathLst>
            </a:custGeom>
            <a:solidFill>
              <a:srgbClr val="FFFFFF"/>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374" name="Oval 34"/>
          <p:cNvSpPr>
            <a:spLocks noChangeArrowheads="1"/>
          </p:cNvSpPr>
          <p:nvPr/>
        </p:nvSpPr>
        <p:spPr>
          <a:xfrm>
            <a:off x="4676901" y="1973854"/>
            <a:ext cx="355140" cy="105742"/>
          </a:xfrm>
          <a:prstGeom prst="rect">
            <a:avLst/>
          </a:prstGeom>
          <a:noFill/>
          <a:ln w="19050">
            <a:solidFill>
              <a:srgbClr val="FF5050"/>
            </a:solidFill>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 name="グループ化 1">
            <a:extLst>
              <a:ext uri="{FF2B5EF4-FFF2-40B4-BE49-F238E27FC236}">
                <a16:creationId xmlns:a16="http://schemas.microsoft.com/office/drawing/2014/main" id="{C690B94B-DEAA-43E3-AC48-0492A9555ECC}"/>
              </a:ext>
            </a:extLst>
          </p:cNvPr>
          <p:cNvGrpSpPr/>
          <p:nvPr/>
        </p:nvGrpSpPr>
        <p:grpSpPr>
          <a:xfrm>
            <a:off x="6195391" y="939814"/>
            <a:ext cx="1894486" cy="1397545"/>
            <a:chOff x="6195391" y="1250949"/>
            <a:chExt cx="1288123" cy="950236"/>
          </a:xfrm>
        </p:grpSpPr>
        <p:pic>
          <p:nvPicPr>
            <p:cNvPr id="9" name="図 8">
              <a:extLst>
                <a:ext uri="{FF2B5EF4-FFF2-40B4-BE49-F238E27FC236}">
                  <a16:creationId xmlns:a16="http://schemas.microsoft.com/office/drawing/2014/main" id="{AE388B4F-8E93-40E1-9197-68B584103421}"/>
                </a:ext>
              </a:extLst>
            </p:cNvPr>
            <p:cNvPicPr>
              <a:picLocks noChangeAspect="1"/>
            </p:cNvPicPr>
            <p:nvPr/>
          </p:nvPicPr>
          <p:blipFill rotWithShape="1">
            <a:blip r:embed="rId5"/>
            <a:srcRect l="4063" t="21803" r="38380" b="9621"/>
            <a:stretch/>
          </p:blipFill>
          <p:spPr>
            <a:xfrm>
              <a:off x="6195391" y="1250949"/>
              <a:ext cx="1288123" cy="950236"/>
            </a:xfrm>
            <a:prstGeom prst="rect">
              <a:avLst/>
            </a:prstGeom>
            <a:ln>
              <a:solidFill>
                <a:schemeClr val="hlink"/>
              </a:solidFill>
            </a:ln>
          </p:spPr>
        </p:pic>
        <p:sp>
          <p:nvSpPr>
            <p:cNvPr id="1375" name="Oval 34"/>
            <p:cNvSpPr>
              <a:spLocks noChangeArrowheads="1"/>
            </p:cNvSpPr>
            <p:nvPr/>
          </p:nvSpPr>
          <p:spPr>
            <a:xfrm>
              <a:off x="7004287" y="2066214"/>
              <a:ext cx="325936" cy="97282"/>
            </a:xfrm>
            <a:prstGeom prst="rect">
              <a:avLst/>
            </a:prstGeom>
            <a:noFill/>
            <a:ln w="19050">
              <a:solidFill>
                <a:srgbClr val="FF5050"/>
              </a:solidFill>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376" name="AutoShape 74"/>
          <p:cNvSpPr>
            <a:spLocks noChangeArrowheads="1"/>
          </p:cNvSpPr>
          <p:nvPr/>
        </p:nvSpPr>
        <p:spPr>
          <a:xfrm>
            <a:off x="6610188" y="4193527"/>
            <a:ext cx="919658" cy="354491"/>
          </a:xfrm>
          <a:prstGeom prst="roundRect">
            <a:avLst>
              <a:gd name="adj" fmla="val 48454"/>
            </a:avLst>
          </a:prstGeom>
          <a:solidFill>
            <a:srgbClr val="0070C0"/>
          </a:solidFill>
          <a:ln/>
        </p:spPr>
        <p:style>
          <a:lnRef idx="1">
            <a:schemeClr val="accent2"/>
          </a:lnRef>
          <a:fillRef idx="2">
            <a:schemeClr val="accent2"/>
          </a:fillRef>
          <a:effectRef idx="1">
            <a:schemeClr val="accent2"/>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a:defRPr/>
            </a:pPr>
            <a:r>
              <a:rPr lang="ja-JP" altLang="en-US" sz="1200" b="1" kern="1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申請完了</a:t>
            </a:r>
          </a:p>
        </p:txBody>
      </p:sp>
      <p:sp>
        <p:nvSpPr>
          <p:cNvPr id="1377" name="Oval 34"/>
          <p:cNvSpPr>
            <a:spLocks noChangeArrowheads="1"/>
          </p:cNvSpPr>
          <p:nvPr/>
        </p:nvSpPr>
        <p:spPr>
          <a:xfrm>
            <a:off x="1054125" y="2060010"/>
            <a:ext cx="840777" cy="100249"/>
          </a:xfrm>
          <a:prstGeom prst="rect">
            <a:avLst/>
          </a:prstGeom>
          <a:noFill/>
          <a:ln w="19050">
            <a:solidFill>
              <a:srgbClr val="FF5050"/>
            </a:solidFill>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78" name="下矢印 43"/>
          <p:cNvSpPr/>
          <p:nvPr/>
        </p:nvSpPr>
        <p:spPr>
          <a:xfrm rot="10800000" flipH="1" flipV="1">
            <a:off x="6742839" y="3880711"/>
            <a:ext cx="622300" cy="338864"/>
          </a:xfrm>
          <a:prstGeom prst="downArrow">
            <a:avLst/>
          </a:prstGeom>
          <a:solidFill>
            <a:schemeClr val="accent6">
              <a:lumMod val="60000"/>
              <a:lumOff val="40000"/>
            </a:schemeClr>
          </a:solidFill>
          <a:ln>
            <a:noFill/>
          </a:ln>
        </p:spPr>
        <p:style>
          <a:lnRef idx="2">
            <a:schemeClr val="accent3"/>
          </a:lnRef>
          <a:fillRef idx="1">
            <a:schemeClr val="lt1"/>
          </a:fillRef>
          <a:effectRef idx="0">
            <a:schemeClr val="accent3"/>
          </a:effectRef>
          <a:fontRef idx="minor">
            <a:schemeClr val="dk1"/>
          </a:fontRef>
        </p:style>
        <p:txBody>
          <a:bodyPr wrap="none" anchor="ctr"/>
          <a:lstStyle/>
          <a:p>
            <a:pPr>
              <a:defRPr/>
            </a:pPr>
            <a:endParaRPr lang="ja-JP" altLang="en-US">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79" name="スライド番号プレースホルダー 1"/>
          <p:cNvSpPr>
            <a:spLocks noGrp="1"/>
          </p:cNvSpPr>
          <p:nvPr>
            <p:ph type="sldNum" sz="quarter" idx="12"/>
          </p:nvPr>
        </p:nvSpPr>
        <p:spPr/>
        <p:txBody>
          <a:bodyPr/>
          <a:lstStyle/>
          <a:p>
            <a:fld id="{00000000-1234-1234-1234-123412341234}" type="slidenum">
              <a:rPr lang="en-US" altLang="ja" sz="1000">
                <a:solidFill>
                  <a:schemeClr val="dk2"/>
                </a:solidFill>
              </a:rPr>
              <a:pPr/>
              <a:t>13</a:t>
            </a:fld>
            <a:endParaRPr lang="ja" altLang="en-US" sz="1000">
              <a:solidFill>
                <a:schemeClr val="dk2"/>
              </a:solidFill>
            </a:endParaRPr>
          </a:p>
        </p:txBody>
      </p:sp>
      <p:pic>
        <p:nvPicPr>
          <p:cNvPr id="40" name="図 39">
            <a:extLst>
              <a:ext uri="{FF2B5EF4-FFF2-40B4-BE49-F238E27FC236}">
                <a16:creationId xmlns:a16="http://schemas.microsoft.com/office/drawing/2014/main" id="{3774A07E-FC4A-4762-9CA7-698992E7AA0F}"/>
              </a:ext>
            </a:extLst>
          </p:cNvPr>
          <p:cNvPicPr>
            <a:picLocks noChangeAspect="1"/>
          </p:cNvPicPr>
          <p:nvPr/>
        </p:nvPicPr>
        <p:blipFill>
          <a:blip r:embed="rId6"/>
          <a:stretch>
            <a:fillRect/>
          </a:stretch>
        </p:blipFill>
        <p:spPr>
          <a:xfrm>
            <a:off x="3304649" y="3273268"/>
            <a:ext cx="2283543" cy="1256678"/>
          </a:xfrm>
          <a:prstGeom prst="rect">
            <a:avLst/>
          </a:prstGeom>
          <a:ln>
            <a:solidFill>
              <a:schemeClr val="hlink"/>
            </a:solidFill>
          </a:ln>
        </p:spPr>
      </p:pic>
      <p:pic>
        <p:nvPicPr>
          <p:cNvPr id="45" name="図 44">
            <a:extLst>
              <a:ext uri="{FF2B5EF4-FFF2-40B4-BE49-F238E27FC236}">
                <a16:creationId xmlns:a16="http://schemas.microsoft.com/office/drawing/2014/main" id="{362A1B51-435E-4035-9AE4-AB82449515E9}"/>
              </a:ext>
            </a:extLst>
          </p:cNvPr>
          <p:cNvPicPr>
            <a:picLocks noChangeAspect="1"/>
          </p:cNvPicPr>
          <p:nvPr/>
        </p:nvPicPr>
        <p:blipFill rotWithShape="1">
          <a:blip r:embed="rId7"/>
          <a:srcRect l="3918" t="14479" r="38025"/>
          <a:stretch/>
        </p:blipFill>
        <p:spPr>
          <a:xfrm>
            <a:off x="6195391" y="3066615"/>
            <a:ext cx="1902364" cy="736692"/>
          </a:xfrm>
          <a:prstGeom prst="rect">
            <a:avLst/>
          </a:prstGeom>
          <a:ln>
            <a:solidFill>
              <a:schemeClr val="hlink"/>
            </a:solidFill>
          </a:ln>
        </p:spPr>
      </p:pic>
    </p:spTree>
    <p:extLst>
      <p:ext uri="{BB962C8B-B14F-4D97-AF65-F5344CB8AC3E}">
        <p14:creationId xmlns:p14="http://schemas.microsoft.com/office/powerpoint/2010/main" val="3612921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1" name="AutoShape 65"/>
          <p:cNvSpPr>
            <a:spLocks noChangeArrowheads="1"/>
          </p:cNvSpPr>
          <p:nvPr/>
        </p:nvSpPr>
        <p:spPr>
          <a:xfrm>
            <a:off x="2417764" y="880820"/>
            <a:ext cx="3163886" cy="3838018"/>
          </a:xfrm>
          <a:prstGeom prst="homePlate">
            <a:avLst>
              <a:gd name="adj" fmla="val 5843"/>
            </a:avLst>
          </a:prstGeom>
          <a:solidFill>
            <a:srgbClr val="F8F8F8"/>
          </a:solidFill>
          <a:ln w="12700" algn="ctr">
            <a:solidFill>
              <a:schemeClr val="bg1">
                <a:lumMod val="50000"/>
              </a:schemeClr>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a:extLst>
              <a:ext uri="{FF2B5EF4-FFF2-40B4-BE49-F238E27FC236}">
                <a16:creationId xmlns:a16="http://schemas.microsoft.com/office/drawing/2014/main" id="{A3DA5667-944C-4E04-AC1C-7491CF5D6D81}"/>
              </a:ext>
            </a:extLst>
          </p:cNvPr>
          <p:cNvPicPr>
            <a:picLocks noChangeAspect="1"/>
          </p:cNvPicPr>
          <p:nvPr/>
        </p:nvPicPr>
        <p:blipFill>
          <a:blip r:embed="rId3"/>
          <a:stretch>
            <a:fillRect/>
          </a:stretch>
        </p:blipFill>
        <p:spPr>
          <a:xfrm>
            <a:off x="2474984" y="2009437"/>
            <a:ext cx="2884123" cy="824446"/>
          </a:xfrm>
          <a:prstGeom prst="rect">
            <a:avLst/>
          </a:prstGeom>
          <a:ln>
            <a:solidFill>
              <a:schemeClr val="accent5"/>
            </a:solidFill>
          </a:ln>
        </p:spPr>
      </p:pic>
      <p:sp>
        <p:nvSpPr>
          <p:cNvPr id="1388" name="AutoShape 41"/>
          <p:cNvSpPr>
            <a:spLocks noChangeArrowheads="1"/>
          </p:cNvSpPr>
          <p:nvPr/>
        </p:nvSpPr>
        <p:spPr>
          <a:xfrm>
            <a:off x="5710241" y="2622626"/>
            <a:ext cx="2525711" cy="1534315"/>
          </a:xfrm>
          <a:prstGeom prst="homePlate">
            <a:avLst>
              <a:gd name="adj" fmla="val 5843"/>
            </a:avLst>
          </a:prstGeom>
          <a:solidFill>
            <a:srgbClr val="F8F8F8"/>
          </a:solidFill>
          <a:ln w="12700" algn="ctr">
            <a:solidFill>
              <a:schemeClr val="bg1">
                <a:lumMod val="50000"/>
              </a:schemeClr>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85" name="AutoShape 36"/>
          <p:cNvSpPr>
            <a:spLocks noChangeArrowheads="1"/>
          </p:cNvSpPr>
          <p:nvPr/>
        </p:nvSpPr>
        <p:spPr>
          <a:xfrm>
            <a:off x="107953" y="871914"/>
            <a:ext cx="2266949" cy="2669381"/>
          </a:xfrm>
          <a:prstGeom prst="homePlate">
            <a:avLst>
              <a:gd name="adj" fmla="val 5843"/>
            </a:avLst>
          </a:prstGeom>
          <a:solidFill>
            <a:srgbClr val="F8F8F8"/>
          </a:solidFill>
          <a:ln w="12700" algn="ctr">
            <a:solidFill>
              <a:schemeClr val="bg1">
                <a:lumMod val="50000"/>
              </a:schemeClr>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87" name="Text Box 9"/>
          <p:cNvSpPr txBox="1">
            <a:spLocks noChangeArrowheads="1"/>
          </p:cNvSpPr>
          <p:nvPr/>
        </p:nvSpPr>
        <p:spPr>
          <a:xfrm>
            <a:off x="179388" y="2510602"/>
            <a:ext cx="2144712" cy="669414"/>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spcBef>
                <a:spcPct val="50000"/>
              </a:spcBef>
            </a:pPr>
            <a:r>
              <a:rPr kumimoji="1" lang="en-US" altLang="ja-JP"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①</a:t>
            </a:r>
            <a:r>
              <a:rPr kumimoji="1" lang="ja-JP" altLang="en-US"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ログイン</a:t>
            </a:r>
          </a:p>
          <a:p>
            <a:pPr eaLnBrk="1" hangingPunct="1">
              <a:spcBef>
                <a:spcPct val="50000"/>
              </a:spcBef>
            </a:pP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承認者の社員番号でログインします。</a:t>
            </a:r>
          </a:p>
          <a:p>
            <a:pPr eaLnBrk="1" hangingPunct="1">
              <a:spcBef>
                <a:spcPct val="50000"/>
              </a:spcBef>
            </a:pPr>
            <a:r>
              <a:rPr kumimoji="1" lang="en-US" altLang="ja-JP" sz="1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複数人の承認者を登録可能</a:t>
            </a:r>
            <a:endPar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89" name="Text Box 17"/>
          <p:cNvSpPr txBox="1">
            <a:spLocks noChangeArrowheads="1"/>
          </p:cNvSpPr>
          <p:nvPr/>
        </p:nvSpPr>
        <p:spPr>
          <a:xfrm>
            <a:off x="5768978" y="2668339"/>
            <a:ext cx="2339975" cy="353943"/>
          </a:xfrm>
          <a:prstGeom prst="rect">
            <a:avLst/>
          </a:prstGeom>
          <a:noFill/>
          <a:ln>
            <a:noFill/>
          </a:ln>
          <a:effectLst/>
        </p:spPr>
        <p:txBody>
          <a:bodyPr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③承認確認</a:t>
            </a:r>
          </a:p>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注文内容を確認して承認をクリックします。</a:t>
            </a:r>
          </a:p>
        </p:txBody>
      </p:sp>
      <p:sp>
        <p:nvSpPr>
          <p:cNvPr id="1393" name="AutoShape 81"/>
          <p:cNvSpPr>
            <a:spLocks noChangeArrowheads="1"/>
          </p:cNvSpPr>
          <p:nvPr/>
        </p:nvSpPr>
        <p:spPr>
          <a:xfrm>
            <a:off x="2495320" y="3130320"/>
            <a:ext cx="2769897" cy="1555147"/>
          </a:xfrm>
          <a:prstGeom prst="wedgeRectCallout">
            <a:avLst>
              <a:gd name="adj1" fmla="val 28113"/>
              <a:gd name="adj2" fmla="val -44558"/>
            </a:avLst>
          </a:prstGeom>
          <a:solidFill>
            <a:schemeClr val="bg1"/>
          </a:solidFill>
          <a:ln w="12700" algn="ctr">
            <a:solidFill>
              <a:schemeClr val="tx1"/>
            </a:solidFill>
            <a:prstDash val="sysDash"/>
            <a:miter lim="800000"/>
            <a:headEnd/>
            <a:tailEnd/>
          </a:ln>
          <a:effectLst/>
        </p:spPr>
        <p:txBody>
          <a:bodyPr wrap="square">
            <a:no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lvl="0"/>
            <a:r>
              <a:rPr kumimoji="1" lang="en-US" altLang="ja-JP" sz="105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変更内容確認</a:t>
            </a:r>
          </a:p>
          <a:p>
            <a:pPr lvl="0"/>
            <a:r>
              <a:rPr kumimoji="1" lang="ja-JP" altLang="en-US" sz="1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前回発注時の内容と、現在のデータとの比較表を表示します。変更点が一目で分かります。</a:t>
            </a:r>
          </a:p>
        </p:txBody>
      </p:sp>
      <p:sp>
        <p:nvSpPr>
          <p:cNvPr id="1394" name="Rectangle 2"/>
          <p:cNvSpPr>
            <a:spLocks noGrp="1" noChangeArrowheads="1"/>
          </p:cNvSpPr>
          <p:nvPr>
            <p:ph type="title"/>
          </p:nvPr>
        </p:nvSpPr>
        <p:spPr/>
        <p:txBody>
          <a:bodyPr/>
          <a:lstStyle/>
          <a:p>
            <a:pPr eaLnBrk="1" hangingPunct="1"/>
            <a:r>
              <a:rPr lang="en-US" altLang="ja-JP" dirty="0">
                <a:cs typeface="Meiryo UI" panose="020B0604030504040204" pitchFamily="50" charset="-128"/>
              </a:rPr>
              <a:t>WEB</a:t>
            </a:r>
            <a:r>
              <a:rPr lang="ja-JP" altLang="en-US" dirty="0">
                <a:cs typeface="Meiryo UI" panose="020B0604030504040204" pitchFamily="50" charset="-128"/>
              </a:rPr>
              <a:t>システムでの名刺発注（承認者）</a:t>
            </a:r>
          </a:p>
        </p:txBody>
      </p:sp>
      <p:sp>
        <p:nvSpPr>
          <p:cNvPr id="1396" name="Text Box 16"/>
          <p:cNvSpPr txBox="1">
            <a:spLocks noChangeArrowheads="1"/>
          </p:cNvSpPr>
          <p:nvPr/>
        </p:nvSpPr>
        <p:spPr>
          <a:xfrm>
            <a:off x="2501993" y="985595"/>
            <a:ext cx="2542966" cy="861774"/>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b="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②承認データ一覧</a:t>
            </a:r>
          </a:p>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申請中のデータ一覧が表示されます。</a:t>
            </a:r>
          </a:p>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変更内容とプレビューを確認して承認ボタンをクリックします。</a:t>
            </a:r>
          </a:p>
          <a:p>
            <a:pPr eaLnBrk="1" hangingPunct="1"/>
            <a:endPar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97" name="Line 32"/>
          <p:cNvSpPr>
            <a:spLocks noChangeShapeType="1"/>
          </p:cNvSpPr>
          <p:nvPr/>
        </p:nvSpPr>
        <p:spPr>
          <a:xfrm flipH="1">
            <a:off x="3450371" y="2351565"/>
            <a:ext cx="569224" cy="745380"/>
          </a:xfrm>
          <a:prstGeom prst="line">
            <a:avLst/>
          </a:prstGeom>
          <a:noFill/>
          <a:ln w="38100">
            <a:solidFill>
              <a:srgbClr val="FF5050"/>
            </a:solidFill>
            <a:prstDash val="sysDot"/>
            <a:round/>
            <a:headEnd/>
            <a:tailEnd type="triangle" w="med" len="med"/>
          </a:ln>
          <a:effectLst/>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398" name="Text Box 58"/>
          <p:cNvSpPr txBox="1">
            <a:spLocks noChangeArrowheads="1"/>
          </p:cNvSpPr>
          <p:nvPr/>
        </p:nvSpPr>
        <p:spPr>
          <a:xfrm>
            <a:off x="7611912" y="503163"/>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a:t>BizCard</a:t>
            </a:r>
            <a:r>
              <a:rPr lang="en-US" altLang="ja-JP" dirty="0"/>
              <a:t> WEB</a:t>
            </a:r>
          </a:p>
        </p:txBody>
      </p:sp>
      <p:sp>
        <p:nvSpPr>
          <p:cNvPr id="1399" name="AutoShape 81"/>
          <p:cNvSpPr>
            <a:spLocks noChangeArrowheads="1"/>
          </p:cNvSpPr>
          <p:nvPr/>
        </p:nvSpPr>
        <p:spPr>
          <a:xfrm>
            <a:off x="5702300" y="889604"/>
            <a:ext cx="2643082" cy="1682147"/>
          </a:xfrm>
          <a:prstGeom prst="wedgeRectCallout">
            <a:avLst>
              <a:gd name="adj1" fmla="val 28113"/>
              <a:gd name="adj2" fmla="val -44558"/>
            </a:avLst>
          </a:prstGeom>
          <a:solidFill>
            <a:schemeClr val="bg1"/>
          </a:solidFill>
          <a:ln w="12700" algn="ctr">
            <a:solidFill>
              <a:schemeClr val="tx1"/>
            </a:solidFill>
            <a:prstDash val="sysDash"/>
            <a:miter lim="800000"/>
            <a:headEnd/>
            <a:tailEnd/>
          </a:ln>
          <a:effectLst/>
        </p:spPr>
        <p:txBody>
          <a:bodyPr wrap="square">
            <a:no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lvl="0"/>
            <a:r>
              <a:rPr kumimoji="1" lang="en-US" altLang="ja-JP" sz="105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プレビュー確認</a:t>
            </a:r>
          </a:p>
          <a:p>
            <a:pPr lvl="0"/>
            <a:r>
              <a:rPr kumimoji="1" lang="ja-JP" altLang="en-US" sz="1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名刺のプレビュー及びテキストデータを表示します。</a:t>
            </a:r>
          </a:p>
        </p:txBody>
      </p:sp>
      <p:sp>
        <p:nvSpPr>
          <p:cNvPr id="1401" name="Oval 34"/>
          <p:cNvSpPr>
            <a:spLocks noChangeArrowheads="1"/>
          </p:cNvSpPr>
          <p:nvPr/>
        </p:nvSpPr>
        <p:spPr>
          <a:xfrm>
            <a:off x="4019597" y="2218078"/>
            <a:ext cx="143535" cy="133489"/>
          </a:xfrm>
          <a:prstGeom prst="rect">
            <a:avLst/>
          </a:prstGeom>
          <a:noFill/>
          <a:ln w="19050">
            <a:solidFill>
              <a:srgbClr val="FF5050"/>
            </a:solidFill>
            <a:prstDash val="sysDot"/>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03" name="Oval 34"/>
          <p:cNvSpPr>
            <a:spLocks noChangeArrowheads="1"/>
          </p:cNvSpPr>
          <p:nvPr/>
        </p:nvSpPr>
        <p:spPr>
          <a:xfrm flipV="1">
            <a:off x="3978684" y="2687162"/>
            <a:ext cx="411043" cy="104775"/>
          </a:xfrm>
          <a:prstGeom prst="rect">
            <a:avLst/>
          </a:prstGeom>
          <a:noFill/>
          <a:ln w="19050">
            <a:solidFill>
              <a:srgbClr val="FF5050"/>
            </a:solidFill>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04" name="Line 33"/>
          <p:cNvSpPr>
            <a:spLocks noChangeShapeType="1"/>
          </p:cNvSpPr>
          <p:nvPr/>
        </p:nvSpPr>
        <p:spPr>
          <a:xfrm flipV="1">
            <a:off x="4742905" y="1924050"/>
            <a:ext cx="876847" cy="374650"/>
          </a:xfrm>
          <a:prstGeom prst="line">
            <a:avLst/>
          </a:prstGeom>
          <a:noFill/>
          <a:ln w="38100">
            <a:solidFill>
              <a:srgbClr val="FF5050"/>
            </a:solidFill>
            <a:prstDash val="sysDot"/>
            <a:round/>
            <a:headEnd/>
            <a:tailEnd type="triangle" w="med" len="med"/>
          </a:ln>
          <a:effectLst/>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05" name="Text Box 21"/>
          <p:cNvSpPr txBox="1">
            <a:spLocks noChangeArrowheads="1"/>
          </p:cNvSpPr>
          <p:nvPr/>
        </p:nvSpPr>
        <p:spPr>
          <a:xfrm>
            <a:off x="6965951" y="4196567"/>
            <a:ext cx="1504950" cy="430887"/>
          </a:xfrm>
          <a:prstGeom prst="rect">
            <a:avLst/>
          </a:prstGeom>
          <a:noFill/>
          <a:ln w="12700">
            <a:solidFill>
              <a:schemeClr val="tx1"/>
            </a:solidFill>
            <a:prstDash val="sysDash"/>
            <a:miter lim="800000"/>
            <a:headEnd/>
            <a:tailEnd/>
          </a:ln>
          <a:effectLst/>
        </p:spPr>
        <p:txBody>
          <a:bodyPr wrap="squar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lvl="0"/>
            <a:r>
              <a:rPr kumimoji="1" lang="ja-JP" altLang="en-US" sz="1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制作サイドへ注文データ</a:t>
            </a:r>
            <a:endParaRPr kumimoji="1" lang="en-US" altLang="ja-JP" sz="11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lvl="0"/>
            <a:r>
              <a:rPr kumimoji="1" lang="ja-JP" altLang="en-US" sz="1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自動送信</a:t>
            </a:r>
          </a:p>
        </p:txBody>
      </p:sp>
      <p:grpSp>
        <p:nvGrpSpPr>
          <p:cNvPr id="1407" name="グループ化 2"/>
          <p:cNvGrpSpPr/>
          <p:nvPr/>
        </p:nvGrpSpPr>
        <p:grpSpPr>
          <a:xfrm>
            <a:off x="8400306" y="3983515"/>
            <a:ext cx="351848" cy="290513"/>
            <a:chOff x="7993335" y="5284564"/>
            <a:chExt cx="449263" cy="387350"/>
          </a:xfrm>
        </p:grpSpPr>
        <p:grpSp>
          <p:nvGrpSpPr>
            <p:cNvPr id="1408" name="Group 30"/>
            <p:cNvGrpSpPr/>
            <p:nvPr/>
          </p:nvGrpSpPr>
          <p:grpSpPr>
            <a:xfrm>
              <a:off x="7993335" y="5429027"/>
              <a:ext cx="377825" cy="242887"/>
              <a:chOff x="3507" y="3027"/>
              <a:chExt cx="414" cy="266"/>
            </a:xfrm>
          </p:grpSpPr>
          <p:sp>
            <p:nvSpPr>
              <p:cNvPr id="1409" name="Freeform 31"/>
              <p:cNvSpPr/>
              <p:nvPr/>
            </p:nvSpPr>
            <p:spPr>
              <a:xfrm>
                <a:off x="3507" y="3027"/>
                <a:ext cx="414" cy="266"/>
              </a:xfrm>
              <a:custGeom>
                <a:avLst/>
                <a:gdLst>
                  <a:gd name="T0" fmla="*/ 1 w 827"/>
                  <a:gd name="T1" fmla="*/ 0 h 531"/>
                  <a:gd name="T2" fmla="*/ 0 w 827"/>
                  <a:gd name="T3" fmla="*/ 0 h 531"/>
                  <a:gd name="T4" fmla="*/ 0 w 827"/>
                  <a:gd name="T5" fmla="*/ 1 h 531"/>
                  <a:gd name="T6" fmla="*/ 1 w 827"/>
                  <a:gd name="T7" fmla="*/ 1 h 531"/>
                  <a:gd name="T8" fmla="*/ 1 w 827"/>
                  <a:gd name="T9" fmla="*/ 0 h 531"/>
                  <a:gd name="T10" fmla="*/ 1 w 827"/>
                  <a:gd name="T11" fmla="*/ 0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27" h="531">
                    <a:moveTo>
                      <a:pt x="811" y="0"/>
                    </a:moveTo>
                    <a:lnTo>
                      <a:pt x="0" y="0"/>
                    </a:lnTo>
                    <a:lnTo>
                      <a:pt x="0" y="531"/>
                    </a:lnTo>
                    <a:lnTo>
                      <a:pt x="827" y="531"/>
                    </a:lnTo>
                    <a:lnTo>
                      <a:pt x="827" y="0"/>
                    </a:lnTo>
                    <a:lnTo>
                      <a:pt x="811" y="0"/>
                    </a:lnTo>
                    <a:close/>
                  </a:path>
                </a:pathLst>
              </a:custGeom>
              <a:solidFill>
                <a:srgbClr val="0000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10" name="Freeform 32"/>
              <p:cNvSpPr/>
              <p:nvPr/>
            </p:nvSpPr>
            <p:spPr>
              <a:xfrm>
                <a:off x="3523" y="3043"/>
                <a:ext cx="382" cy="234"/>
              </a:xfrm>
              <a:custGeom>
                <a:avLst/>
                <a:gdLst>
                  <a:gd name="T0" fmla="*/ 1 w 763"/>
                  <a:gd name="T1" fmla="*/ 0 h 469"/>
                  <a:gd name="T2" fmla="*/ 1 w 763"/>
                  <a:gd name="T3" fmla="*/ 0 h 469"/>
                  <a:gd name="T4" fmla="*/ 1 w 763"/>
                  <a:gd name="T5" fmla="*/ 0 h 469"/>
                  <a:gd name="T6" fmla="*/ 1 w 763"/>
                  <a:gd name="T7" fmla="*/ 0 h 469"/>
                  <a:gd name="T8" fmla="*/ 1 w 763"/>
                  <a:gd name="T9" fmla="*/ 0 h 469"/>
                  <a:gd name="T10" fmla="*/ 1 w 763"/>
                  <a:gd name="T11" fmla="*/ 0 h 469"/>
                  <a:gd name="T12" fmla="*/ 1 w 763"/>
                  <a:gd name="T13" fmla="*/ 0 h 469"/>
                  <a:gd name="T14" fmla="*/ 1 w 763"/>
                  <a:gd name="T15" fmla="*/ 0 h 469"/>
                  <a:gd name="T16" fmla="*/ 1 w 763"/>
                  <a:gd name="T17" fmla="*/ 0 h 469"/>
                  <a:gd name="T18" fmla="*/ 1 w 763"/>
                  <a:gd name="T19" fmla="*/ 0 h 469"/>
                  <a:gd name="T20" fmla="*/ 1 w 763"/>
                  <a:gd name="T21" fmla="*/ 0 h 469"/>
                  <a:gd name="T22" fmla="*/ 1 w 763"/>
                  <a:gd name="T23" fmla="*/ 0 h 469"/>
                  <a:gd name="T24" fmla="*/ 1 w 763"/>
                  <a:gd name="T25" fmla="*/ 0 h 469"/>
                  <a:gd name="T26" fmla="*/ 1 w 763"/>
                  <a:gd name="T27" fmla="*/ 0 h 469"/>
                  <a:gd name="T28" fmla="*/ 1 w 763"/>
                  <a:gd name="T29" fmla="*/ 0 h 469"/>
                  <a:gd name="T30" fmla="*/ 1 w 763"/>
                  <a:gd name="T31" fmla="*/ 0 h 469"/>
                  <a:gd name="T32" fmla="*/ 1 w 763"/>
                  <a:gd name="T33" fmla="*/ 0 h 469"/>
                  <a:gd name="T34" fmla="*/ 1 w 763"/>
                  <a:gd name="T35" fmla="*/ 0 h 469"/>
                  <a:gd name="T36" fmla="*/ 0 w 763"/>
                  <a:gd name="T37" fmla="*/ 0 h 469"/>
                  <a:gd name="T38" fmla="*/ 0 w 763"/>
                  <a:gd name="T39" fmla="*/ 0 h 469"/>
                  <a:gd name="T40" fmla="*/ 1 w 763"/>
                  <a:gd name="T41" fmla="*/ 0 h 469"/>
                  <a:gd name="T42" fmla="*/ 1 w 763"/>
                  <a:gd name="T43" fmla="*/ 0 h 469"/>
                  <a:gd name="T44" fmla="*/ 1 w 763"/>
                  <a:gd name="T45" fmla="*/ 0 h 469"/>
                  <a:gd name="T46" fmla="*/ 1 w 763"/>
                  <a:gd name="T47" fmla="*/ 0 h 469"/>
                  <a:gd name="T48" fmla="*/ 1 w 763"/>
                  <a:gd name="T49" fmla="*/ 0 h 469"/>
                  <a:gd name="T50" fmla="*/ 1 w 763"/>
                  <a:gd name="T51" fmla="*/ 0 h 469"/>
                  <a:gd name="T52" fmla="*/ 1 w 763"/>
                  <a:gd name="T53" fmla="*/ 0 h 469"/>
                  <a:gd name="T54" fmla="*/ 1 w 763"/>
                  <a:gd name="T55" fmla="*/ 0 h 469"/>
                  <a:gd name="T56" fmla="*/ 1 w 763"/>
                  <a:gd name="T57" fmla="*/ 0 h 469"/>
                  <a:gd name="T58" fmla="*/ 1 w 763"/>
                  <a:gd name="T59" fmla="*/ 0 h 469"/>
                  <a:gd name="T60" fmla="*/ 1 w 763"/>
                  <a:gd name="T61" fmla="*/ 0 h 469"/>
                  <a:gd name="T62" fmla="*/ 1 w 763"/>
                  <a:gd name="T63" fmla="*/ 0 h 469"/>
                  <a:gd name="T64" fmla="*/ 1 w 763"/>
                  <a:gd name="T65" fmla="*/ 0 h 469"/>
                  <a:gd name="T66" fmla="*/ 1 w 763"/>
                  <a:gd name="T67" fmla="*/ 0 h 469"/>
                  <a:gd name="T68" fmla="*/ 1 w 763"/>
                  <a:gd name="T69" fmla="*/ 0 h 469"/>
                  <a:gd name="T70" fmla="*/ 1 w 763"/>
                  <a:gd name="T71" fmla="*/ 0 h 4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3" h="469">
                    <a:moveTo>
                      <a:pt x="763" y="0"/>
                    </a:moveTo>
                    <a:lnTo>
                      <a:pt x="763" y="82"/>
                    </a:lnTo>
                    <a:lnTo>
                      <a:pt x="763" y="234"/>
                    </a:lnTo>
                    <a:lnTo>
                      <a:pt x="763" y="387"/>
                    </a:lnTo>
                    <a:lnTo>
                      <a:pt x="763" y="469"/>
                    </a:lnTo>
                    <a:lnTo>
                      <a:pt x="758" y="469"/>
                    </a:lnTo>
                    <a:lnTo>
                      <a:pt x="750" y="469"/>
                    </a:lnTo>
                    <a:lnTo>
                      <a:pt x="737" y="469"/>
                    </a:lnTo>
                    <a:lnTo>
                      <a:pt x="723" y="469"/>
                    </a:lnTo>
                    <a:lnTo>
                      <a:pt x="704" y="469"/>
                    </a:lnTo>
                    <a:lnTo>
                      <a:pt x="683" y="469"/>
                    </a:lnTo>
                    <a:lnTo>
                      <a:pt x="660" y="469"/>
                    </a:lnTo>
                    <a:lnTo>
                      <a:pt x="635" y="469"/>
                    </a:lnTo>
                    <a:lnTo>
                      <a:pt x="607" y="469"/>
                    </a:lnTo>
                    <a:lnTo>
                      <a:pt x="578" y="469"/>
                    </a:lnTo>
                    <a:lnTo>
                      <a:pt x="548" y="469"/>
                    </a:lnTo>
                    <a:lnTo>
                      <a:pt x="516" y="469"/>
                    </a:lnTo>
                    <a:lnTo>
                      <a:pt x="483" y="469"/>
                    </a:lnTo>
                    <a:lnTo>
                      <a:pt x="449" y="469"/>
                    </a:lnTo>
                    <a:lnTo>
                      <a:pt x="416" y="469"/>
                    </a:lnTo>
                    <a:lnTo>
                      <a:pt x="381" y="469"/>
                    </a:lnTo>
                    <a:lnTo>
                      <a:pt x="347" y="469"/>
                    </a:lnTo>
                    <a:lnTo>
                      <a:pt x="313" y="469"/>
                    </a:lnTo>
                    <a:lnTo>
                      <a:pt x="280" y="469"/>
                    </a:lnTo>
                    <a:lnTo>
                      <a:pt x="247" y="469"/>
                    </a:lnTo>
                    <a:lnTo>
                      <a:pt x="214" y="469"/>
                    </a:lnTo>
                    <a:lnTo>
                      <a:pt x="184" y="469"/>
                    </a:lnTo>
                    <a:lnTo>
                      <a:pt x="156" y="469"/>
                    </a:lnTo>
                    <a:lnTo>
                      <a:pt x="128" y="469"/>
                    </a:lnTo>
                    <a:lnTo>
                      <a:pt x="103" y="469"/>
                    </a:lnTo>
                    <a:lnTo>
                      <a:pt x="79" y="469"/>
                    </a:lnTo>
                    <a:lnTo>
                      <a:pt x="59" y="469"/>
                    </a:lnTo>
                    <a:lnTo>
                      <a:pt x="40" y="469"/>
                    </a:lnTo>
                    <a:lnTo>
                      <a:pt x="25" y="469"/>
                    </a:lnTo>
                    <a:lnTo>
                      <a:pt x="13" y="469"/>
                    </a:lnTo>
                    <a:lnTo>
                      <a:pt x="5" y="469"/>
                    </a:lnTo>
                    <a:lnTo>
                      <a:pt x="0" y="469"/>
                    </a:lnTo>
                    <a:lnTo>
                      <a:pt x="0" y="387"/>
                    </a:lnTo>
                    <a:lnTo>
                      <a:pt x="0" y="234"/>
                    </a:lnTo>
                    <a:lnTo>
                      <a:pt x="0" y="82"/>
                    </a:lnTo>
                    <a:lnTo>
                      <a:pt x="0" y="0"/>
                    </a:lnTo>
                    <a:lnTo>
                      <a:pt x="5" y="0"/>
                    </a:lnTo>
                    <a:lnTo>
                      <a:pt x="13" y="0"/>
                    </a:lnTo>
                    <a:lnTo>
                      <a:pt x="25" y="0"/>
                    </a:lnTo>
                    <a:lnTo>
                      <a:pt x="40" y="0"/>
                    </a:lnTo>
                    <a:lnTo>
                      <a:pt x="59" y="0"/>
                    </a:lnTo>
                    <a:lnTo>
                      <a:pt x="79" y="0"/>
                    </a:lnTo>
                    <a:lnTo>
                      <a:pt x="103" y="0"/>
                    </a:lnTo>
                    <a:lnTo>
                      <a:pt x="128" y="0"/>
                    </a:lnTo>
                    <a:lnTo>
                      <a:pt x="156" y="0"/>
                    </a:lnTo>
                    <a:lnTo>
                      <a:pt x="184" y="0"/>
                    </a:lnTo>
                    <a:lnTo>
                      <a:pt x="214" y="0"/>
                    </a:lnTo>
                    <a:lnTo>
                      <a:pt x="247" y="0"/>
                    </a:lnTo>
                    <a:lnTo>
                      <a:pt x="280" y="0"/>
                    </a:lnTo>
                    <a:lnTo>
                      <a:pt x="313" y="0"/>
                    </a:lnTo>
                    <a:lnTo>
                      <a:pt x="347" y="0"/>
                    </a:lnTo>
                    <a:lnTo>
                      <a:pt x="381" y="0"/>
                    </a:lnTo>
                    <a:lnTo>
                      <a:pt x="416" y="0"/>
                    </a:lnTo>
                    <a:lnTo>
                      <a:pt x="449" y="0"/>
                    </a:lnTo>
                    <a:lnTo>
                      <a:pt x="483" y="0"/>
                    </a:lnTo>
                    <a:lnTo>
                      <a:pt x="516" y="0"/>
                    </a:lnTo>
                    <a:lnTo>
                      <a:pt x="548" y="0"/>
                    </a:lnTo>
                    <a:lnTo>
                      <a:pt x="578" y="0"/>
                    </a:lnTo>
                    <a:lnTo>
                      <a:pt x="607" y="0"/>
                    </a:lnTo>
                    <a:lnTo>
                      <a:pt x="635" y="0"/>
                    </a:lnTo>
                    <a:lnTo>
                      <a:pt x="660" y="0"/>
                    </a:lnTo>
                    <a:lnTo>
                      <a:pt x="683" y="0"/>
                    </a:lnTo>
                    <a:lnTo>
                      <a:pt x="704" y="0"/>
                    </a:lnTo>
                    <a:lnTo>
                      <a:pt x="723" y="0"/>
                    </a:lnTo>
                    <a:lnTo>
                      <a:pt x="737" y="0"/>
                    </a:lnTo>
                    <a:lnTo>
                      <a:pt x="750" y="0"/>
                    </a:lnTo>
                    <a:lnTo>
                      <a:pt x="758" y="0"/>
                    </a:lnTo>
                    <a:lnTo>
                      <a:pt x="763" y="0"/>
                    </a:lnTo>
                    <a:close/>
                  </a:path>
                </a:pathLst>
              </a:custGeom>
              <a:solidFill>
                <a:srgbClr val="D8B7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11" name="Freeform 33"/>
              <p:cNvSpPr/>
              <p:nvPr/>
            </p:nvSpPr>
            <p:spPr>
              <a:xfrm>
                <a:off x="3513" y="3035"/>
                <a:ext cx="401" cy="251"/>
              </a:xfrm>
              <a:custGeom>
                <a:avLst/>
                <a:gdLst>
                  <a:gd name="T0" fmla="*/ 0 w 803"/>
                  <a:gd name="T1" fmla="*/ 0 h 503"/>
                  <a:gd name="T2" fmla="*/ 0 w 803"/>
                  <a:gd name="T3" fmla="*/ 0 h 503"/>
                  <a:gd name="T4" fmla="*/ 0 w 803"/>
                  <a:gd name="T5" fmla="*/ 0 h 503"/>
                  <a:gd name="T6" fmla="*/ 0 w 803"/>
                  <a:gd name="T7" fmla="*/ 0 h 503"/>
                  <a:gd name="T8" fmla="*/ 0 w 803"/>
                  <a:gd name="T9" fmla="*/ 0 h 503"/>
                  <a:gd name="T10" fmla="*/ 0 w 803"/>
                  <a:gd name="T11" fmla="*/ 0 h 503"/>
                  <a:gd name="T12" fmla="*/ 0 w 803"/>
                  <a:gd name="T13" fmla="*/ 0 h 503"/>
                  <a:gd name="T14" fmla="*/ 0 w 803"/>
                  <a:gd name="T15" fmla="*/ 0 h 503"/>
                  <a:gd name="T16" fmla="*/ 0 w 803"/>
                  <a:gd name="T17" fmla="*/ 0 h 503"/>
                  <a:gd name="T18" fmla="*/ 0 w 803"/>
                  <a:gd name="T19" fmla="*/ 0 h 503"/>
                  <a:gd name="T20" fmla="*/ 0 w 803"/>
                  <a:gd name="T21" fmla="*/ 0 h 503"/>
                  <a:gd name="T22" fmla="*/ 0 w 803"/>
                  <a:gd name="T23" fmla="*/ 0 h 503"/>
                  <a:gd name="T24" fmla="*/ 0 w 803"/>
                  <a:gd name="T25" fmla="*/ 0 h 503"/>
                  <a:gd name="T26" fmla="*/ 0 w 803"/>
                  <a:gd name="T27" fmla="*/ 0 h 503"/>
                  <a:gd name="T28" fmla="*/ 0 w 803"/>
                  <a:gd name="T29" fmla="*/ 0 h 503"/>
                  <a:gd name="T30" fmla="*/ 0 w 803"/>
                  <a:gd name="T31" fmla="*/ 0 h 503"/>
                  <a:gd name="T32" fmla="*/ 0 w 803"/>
                  <a:gd name="T33" fmla="*/ 0 h 503"/>
                  <a:gd name="T34" fmla="*/ 0 w 803"/>
                  <a:gd name="T35" fmla="*/ 0 h 503"/>
                  <a:gd name="T36" fmla="*/ 0 w 803"/>
                  <a:gd name="T37" fmla="*/ 0 h 503"/>
                  <a:gd name="T38" fmla="*/ 0 w 803"/>
                  <a:gd name="T39" fmla="*/ 0 h 503"/>
                  <a:gd name="T40" fmla="*/ 0 w 803"/>
                  <a:gd name="T41" fmla="*/ 0 h 503"/>
                  <a:gd name="T42" fmla="*/ 0 w 803"/>
                  <a:gd name="T43" fmla="*/ 0 h 503"/>
                  <a:gd name="T44" fmla="*/ 0 w 803"/>
                  <a:gd name="T45" fmla="*/ 0 h 503"/>
                  <a:gd name="T46" fmla="*/ 0 w 803"/>
                  <a:gd name="T47" fmla="*/ 0 h 503"/>
                  <a:gd name="T48" fmla="*/ 0 w 803"/>
                  <a:gd name="T49" fmla="*/ 0 h 503"/>
                  <a:gd name="T50" fmla="*/ 0 w 803"/>
                  <a:gd name="T51" fmla="*/ 0 h 503"/>
                  <a:gd name="T52" fmla="*/ 0 w 803"/>
                  <a:gd name="T53" fmla="*/ 0 h 503"/>
                  <a:gd name="T54" fmla="*/ 0 w 803"/>
                  <a:gd name="T55" fmla="*/ 0 h 503"/>
                  <a:gd name="T56" fmla="*/ 0 w 803"/>
                  <a:gd name="T57" fmla="*/ 0 h 503"/>
                  <a:gd name="T58" fmla="*/ 0 w 803"/>
                  <a:gd name="T59" fmla="*/ 0 h 503"/>
                  <a:gd name="T60" fmla="*/ 0 w 803"/>
                  <a:gd name="T61" fmla="*/ 0 h 503"/>
                  <a:gd name="T62" fmla="*/ 0 w 803"/>
                  <a:gd name="T63" fmla="*/ 0 h 503"/>
                  <a:gd name="T64" fmla="*/ 0 w 803"/>
                  <a:gd name="T65" fmla="*/ 0 h 503"/>
                  <a:gd name="T66" fmla="*/ 0 w 803"/>
                  <a:gd name="T67" fmla="*/ 0 h 503"/>
                  <a:gd name="T68" fmla="*/ 0 w 803"/>
                  <a:gd name="T69" fmla="*/ 0 h 503"/>
                  <a:gd name="T70" fmla="*/ 0 w 803"/>
                  <a:gd name="T71" fmla="*/ 0 h 503"/>
                  <a:gd name="T72" fmla="*/ 0 w 803"/>
                  <a:gd name="T73" fmla="*/ 0 h 503"/>
                  <a:gd name="T74" fmla="*/ 0 w 803"/>
                  <a:gd name="T75" fmla="*/ 0 h 503"/>
                  <a:gd name="T76" fmla="*/ 0 w 803"/>
                  <a:gd name="T77" fmla="*/ 0 h 503"/>
                  <a:gd name="T78" fmla="*/ 0 w 803"/>
                  <a:gd name="T79" fmla="*/ 0 h 503"/>
                  <a:gd name="T80" fmla="*/ 0 w 803"/>
                  <a:gd name="T81" fmla="*/ 0 h 503"/>
                  <a:gd name="T82" fmla="*/ 0 w 803"/>
                  <a:gd name="T83" fmla="*/ 0 h 503"/>
                  <a:gd name="T84" fmla="*/ 0 w 803"/>
                  <a:gd name="T85" fmla="*/ 0 h 503"/>
                  <a:gd name="T86" fmla="*/ 0 w 803"/>
                  <a:gd name="T87" fmla="*/ 0 h 503"/>
                  <a:gd name="T88" fmla="*/ 0 w 803"/>
                  <a:gd name="T89" fmla="*/ 0 h 50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3" h="503">
                    <a:moveTo>
                      <a:pt x="803" y="484"/>
                    </a:moveTo>
                    <a:lnTo>
                      <a:pt x="587" y="149"/>
                    </a:lnTo>
                    <a:lnTo>
                      <a:pt x="794" y="26"/>
                    </a:lnTo>
                    <a:lnTo>
                      <a:pt x="781" y="4"/>
                    </a:lnTo>
                    <a:lnTo>
                      <a:pt x="777" y="6"/>
                    </a:lnTo>
                    <a:lnTo>
                      <a:pt x="765" y="13"/>
                    </a:lnTo>
                    <a:lnTo>
                      <a:pt x="747" y="24"/>
                    </a:lnTo>
                    <a:lnTo>
                      <a:pt x="721" y="39"/>
                    </a:lnTo>
                    <a:lnTo>
                      <a:pt x="693" y="56"/>
                    </a:lnTo>
                    <a:lnTo>
                      <a:pt x="660" y="75"/>
                    </a:lnTo>
                    <a:lnTo>
                      <a:pt x="626" y="96"/>
                    </a:lnTo>
                    <a:lnTo>
                      <a:pt x="590" y="117"/>
                    </a:lnTo>
                    <a:lnTo>
                      <a:pt x="554" y="138"/>
                    </a:lnTo>
                    <a:lnTo>
                      <a:pt x="519" y="159"/>
                    </a:lnTo>
                    <a:lnTo>
                      <a:pt x="486" y="179"/>
                    </a:lnTo>
                    <a:lnTo>
                      <a:pt x="456" y="196"/>
                    </a:lnTo>
                    <a:lnTo>
                      <a:pt x="430" y="211"/>
                    </a:lnTo>
                    <a:lnTo>
                      <a:pt x="410" y="224"/>
                    </a:lnTo>
                    <a:lnTo>
                      <a:pt x="396" y="232"/>
                    </a:lnTo>
                    <a:lnTo>
                      <a:pt x="390" y="235"/>
                    </a:lnTo>
                    <a:lnTo>
                      <a:pt x="380" y="229"/>
                    </a:lnTo>
                    <a:lnTo>
                      <a:pt x="363" y="219"/>
                    </a:lnTo>
                    <a:lnTo>
                      <a:pt x="340" y="204"/>
                    </a:lnTo>
                    <a:lnTo>
                      <a:pt x="315" y="189"/>
                    </a:lnTo>
                    <a:lnTo>
                      <a:pt x="290" y="173"/>
                    </a:lnTo>
                    <a:lnTo>
                      <a:pt x="270" y="160"/>
                    </a:lnTo>
                    <a:lnTo>
                      <a:pt x="255" y="151"/>
                    </a:lnTo>
                    <a:lnTo>
                      <a:pt x="249" y="148"/>
                    </a:lnTo>
                    <a:lnTo>
                      <a:pt x="24" y="0"/>
                    </a:lnTo>
                    <a:lnTo>
                      <a:pt x="10" y="21"/>
                    </a:lnTo>
                    <a:lnTo>
                      <a:pt x="216" y="156"/>
                    </a:lnTo>
                    <a:lnTo>
                      <a:pt x="0" y="490"/>
                    </a:lnTo>
                    <a:lnTo>
                      <a:pt x="21" y="503"/>
                    </a:lnTo>
                    <a:lnTo>
                      <a:pt x="236" y="171"/>
                    </a:lnTo>
                    <a:lnTo>
                      <a:pt x="248" y="178"/>
                    </a:lnTo>
                    <a:lnTo>
                      <a:pt x="267" y="189"/>
                    </a:lnTo>
                    <a:lnTo>
                      <a:pt x="292" y="204"/>
                    </a:lnTo>
                    <a:lnTo>
                      <a:pt x="319" y="221"/>
                    </a:lnTo>
                    <a:lnTo>
                      <a:pt x="346" y="237"/>
                    </a:lnTo>
                    <a:lnTo>
                      <a:pt x="368" y="251"/>
                    </a:lnTo>
                    <a:lnTo>
                      <a:pt x="384" y="262"/>
                    </a:lnTo>
                    <a:lnTo>
                      <a:pt x="390" y="265"/>
                    </a:lnTo>
                    <a:lnTo>
                      <a:pt x="565" y="161"/>
                    </a:lnTo>
                    <a:lnTo>
                      <a:pt x="781" y="499"/>
                    </a:lnTo>
                    <a:lnTo>
                      <a:pt x="803" y="484"/>
                    </a:lnTo>
                    <a:close/>
                  </a:path>
                </a:pathLst>
              </a:custGeom>
              <a:solidFill>
                <a:srgbClr val="0000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12" name="Freeform 34"/>
              <p:cNvSpPr/>
              <p:nvPr/>
            </p:nvSpPr>
            <p:spPr>
              <a:xfrm>
                <a:off x="3648" y="3089"/>
                <a:ext cx="135" cy="136"/>
              </a:xfrm>
              <a:custGeom>
                <a:avLst/>
                <a:gdLst>
                  <a:gd name="T0" fmla="*/ 0 w 271"/>
                  <a:gd name="T1" fmla="*/ 1 h 270"/>
                  <a:gd name="T2" fmla="*/ 0 w 271"/>
                  <a:gd name="T3" fmla="*/ 1 h 270"/>
                  <a:gd name="T4" fmla="*/ 0 w 271"/>
                  <a:gd name="T5" fmla="*/ 1 h 270"/>
                  <a:gd name="T6" fmla="*/ 0 w 271"/>
                  <a:gd name="T7" fmla="*/ 1 h 270"/>
                  <a:gd name="T8" fmla="*/ 0 w 271"/>
                  <a:gd name="T9" fmla="*/ 1 h 270"/>
                  <a:gd name="T10" fmla="*/ 0 w 271"/>
                  <a:gd name="T11" fmla="*/ 1 h 270"/>
                  <a:gd name="T12" fmla="*/ 0 w 271"/>
                  <a:gd name="T13" fmla="*/ 1 h 270"/>
                  <a:gd name="T14" fmla="*/ 0 w 271"/>
                  <a:gd name="T15" fmla="*/ 1 h 270"/>
                  <a:gd name="T16" fmla="*/ 0 w 271"/>
                  <a:gd name="T17" fmla="*/ 1 h 270"/>
                  <a:gd name="T18" fmla="*/ 0 w 271"/>
                  <a:gd name="T19" fmla="*/ 1 h 270"/>
                  <a:gd name="T20" fmla="*/ 0 w 271"/>
                  <a:gd name="T21" fmla="*/ 1 h 270"/>
                  <a:gd name="T22" fmla="*/ 0 w 271"/>
                  <a:gd name="T23" fmla="*/ 1 h 270"/>
                  <a:gd name="T24" fmla="*/ 0 w 271"/>
                  <a:gd name="T25" fmla="*/ 1 h 270"/>
                  <a:gd name="T26" fmla="*/ 0 w 271"/>
                  <a:gd name="T27" fmla="*/ 1 h 270"/>
                  <a:gd name="T28" fmla="*/ 0 w 271"/>
                  <a:gd name="T29" fmla="*/ 1 h 270"/>
                  <a:gd name="T30" fmla="*/ 0 w 271"/>
                  <a:gd name="T31" fmla="*/ 1 h 270"/>
                  <a:gd name="T32" fmla="*/ 0 w 271"/>
                  <a:gd name="T33" fmla="*/ 1 h 270"/>
                  <a:gd name="T34" fmla="*/ 0 w 271"/>
                  <a:gd name="T35" fmla="*/ 1 h 270"/>
                  <a:gd name="T36" fmla="*/ 0 w 271"/>
                  <a:gd name="T37" fmla="*/ 1 h 270"/>
                  <a:gd name="T38" fmla="*/ 0 w 271"/>
                  <a:gd name="T39" fmla="*/ 1 h 270"/>
                  <a:gd name="T40" fmla="*/ 0 w 271"/>
                  <a:gd name="T41" fmla="*/ 1 h 270"/>
                  <a:gd name="T42" fmla="*/ 0 w 271"/>
                  <a:gd name="T43" fmla="*/ 1 h 270"/>
                  <a:gd name="T44" fmla="*/ 0 w 271"/>
                  <a:gd name="T45" fmla="*/ 1 h 270"/>
                  <a:gd name="T46" fmla="*/ 0 w 271"/>
                  <a:gd name="T47" fmla="*/ 1 h 270"/>
                  <a:gd name="T48" fmla="*/ 0 w 271"/>
                  <a:gd name="T49" fmla="*/ 0 h 270"/>
                  <a:gd name="T50" fmla="*/ 0 w 271"/>
                  <a:gd name="T51" fmla="*/ 1 h 270"/>
                  <a:gd name="T52" fmla="*/ 0 w 271"/>
                  <a:gd name="T53" fmla="*/ 1 h 270"/>
                  <a:gd name="T54" fmla="*/ 0 w 271"/>
                  <a:gd name="T55" fmla="*/ 1 h 270"/>
                  <a:gd name="T56" fmla="*/ 0 w 271"/>
                  <a:gd name="T57" fmla="*/ 1 h 270"/>
                  <a:gd name="T58" fmla="*/ 0 w 271"/>
                  <a:gd name="T59" fmla="*/ 1 h 270"/>
                  <a:gd name="T60" fmla="*/ 0 w 271"/>
                  <a:gd name="T61" fmla="*/ 1 h 270"/>
                  <a:gd name="T62" fmla="*/ 0 w 271"/>
                  <a:gd name="T63" fmla="*/ 1 h 270"/>
                  <a:gd name="T64" fmla="*/ 0 w 271"/>
                  <a:gd name="T65" fmla="*/ 1 h 2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1" h="270">
                    <a:moveTo>
                      <a:pt x="271" y="134"/>
                    </a:moveTo>
                    <a:lnTo>
                      <a:pt x="268" y="162"/>
                    </a:lnTo>
                    <a:lnTo>
                      <a:pt x="260" y="187"/>
                    </a:lnTo>
                    <a:lnTo>
                      <a:pt x="248" y="210"/>
                    </a:lnTo>
                    <a:lnTo>
                      <a:pt x="230" y="230"/>
                    </a:lnTo>
                    <a:lnTo>
                      <a:pt x="211" y="247"/>
                    </a:lnTo>
                    <a:lnTo>
                      <a:pt x="188" y="260"/>
                    </a:lnTo>
                    <a:lnTo>
                      <a:pt x="162" y="268"/>
                    </a:lnTo>
                    <a:lnTo>
                      <a:pt x="135" y="270"/>
                    </a:lnTo>
                    <a:lnTo>
                      <a:pt x="108" y="268"/>
                    </a:lnTo>
                    <a:lnTo>
                      <a:pt x="83" y="260"/>
                    </a:lnTo>
                    <a:lnTo>
                      <a:pt x="60" y="247"/>
                    </a:lnTo>
                    <a:lnTo>
                      <a:pt x="40" y="230"/>
                    </a:lnTo>
                    <a:lnTo>
                      <a:pt x="23" y="210"/>
                    </a:lnTo>
                    <a:lnTo>
                      <a:pt x="10" y="187"/>
                    </a:lnTo>
                    <a:lnTo>
                      <a:pt x="2" y="162"/>
                    </a:lnTo>
                    <a:lnTo>
                      <a:pt x="0" y="134"/>
                    </a:lnTo>
                    <a:lnTo>
                      <a:pt x="2" y="107"/>
                    </a:lnTo>
                    <a:lnTo>
                      <a:pt x="10" y="81"/>
                    </a:lnTo>
                    <a:lnTo>
                      <a:pt x="23" y="58"/>
                    </a:lnTo>
                    <a:lnTo>
                      <a:pt x="40" y="39"/>
                    </a:lnTo>
                    <a:lnTo>
                      <a:pt x="60" y="23"/>
                    </a:lnTo>
                    <a:lnTo>
                      <a:pt x="83" y="10"/>
                    </a:lnTo>
                    <a:lnTo>
                      <a:pt x="108" y="2"/>
                    </a:lnTo>
                    <a:lnTo>
                      <a:pt x="135" y="0"/>
                    </a:lnTo>
                    <a:lnTo>
                      <a:pt x="162" y="2"/>
                    </a:lnTo>
                    <a:lnTo>
                      <a:pt x="188" y="10"/>
                    </a:lnTo>
                    <a:lnTo>
                      <a:pt x="211" y="23"/>
                    </a:lnTo>
                    <a:lnTo>
                      <a:pt x="230" y="39"/>
                    </a:lnTo>
                    <a:lnTo>
                      <a:pt x="248" y="58"/>
                    </a:lnTo>
                    <a:lnTo>
                      <a:pt x="260" y="81"/>
                    </a:lnTo>
                    <a:lnTo>
                      <a:pt x="268" y="107"/>
                    </a:lnTo>
                    <a:lnTo>
                      <a:pt x="271" y="134"/>
                    </a:lnTo>
                    <a:close/>
                  </a:path>
                </a:pathLst>
              </a:custGeom>
              <a:solidFill>
                <a:srgbClr val="0000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13" name="Freeform 35"/>
              <p:cNvSpPr>
                <a:spLocks noEditPoints="1"/>
              </p:cNvSpPr>
              <p:nvPr/>
            </p:nvSpPr>
            <p:spPr>
              <a:xfrm>
                <a:off x="3684" y="3122"/>
                <a:ext cx="61" cy="73"/>
              </a:xfrm>
              <a:custGeom>
                <a:avLst/>
                <a:gdLst>
                  <a:gd name="T0" fmla="*/ 0 w 123"/>
                  <a:gd name="T1" fmla="*/ 1 h 145"/>
                  <a:gd name="T2" fmla="*/ 0 w 123"/>
                  <a:gd name="T3" fmla="*/ 1 h 145"/>
                  <a:gd name="T4" fmla="*/ 0 w 123"/>
                  <a:gd name="T5" fmla="*/ 1 h 145"/>
                  <a:gd name="T6" fmla="*/ 0 w 123"/>
                  <a:gd name="T7" fmla="*/ 1 h 145"/>
                  <a:gd name="T8" fmla="*/ 0 w 123"/>
                  <a:gd name="T9" fmla="*/ 1 h 145"/>
                  <a:gd name="T10" fmla="*/ 0 w 123"/>
                  <a:gd name="T11" fmla="*/ 1 h 145"/>
                  <a:gd name="T12" fmla="*/ 0 w 123"/>
                  <a:gd name="T13" fmla="*/ 1 h 145"/>
                  <a:gd name="T14" fmla="*/ 0 w 123"/>
                  <a:gd name="T15" fmla="*/ 1 h 145"/>
                  <a:gd name="T16" fmla="*/ 0 w 123"/>
                  <a:gd name="T17" fmla="*/ 1 h 145"/>
                  <a:gd name="T18" fmla="*/ 0 w 123"/>
                  <a:gd name="T19" fmla="*/ 1 h 145"/>
                  <a:gd name="T20" fmla="*/ 0 w 123"/>
                  <a:gd name="T21" fmla="*/ 1 h 145"/>
                  <a:gd name="T22" fmla="*/ 0 w 123"/>
                  <a:gd name="T23" fmla="*/ 1 h 145"/>
                  <a:gd name="T24" fmla="*/ 0 w 123"/>
                  <a:gd name="T25" fmla="*/ 1 h 145"/>
                  <a:gd name="T26" fmla="*/ 0 w 123"/>
                  <a:gd name="T27" fmla="*/ 1 h 145"/>
                  <a:gd name="T28" fmla="*/ 0 w 123"/>
                  <a:gd name="T29" fmla="*/ 1 h 145"/>
                  <a:gd name="T30" fmla="*/ 0 w 123"/>
                  <a:gd name="T31" fmla="*/ 1 h 145"/>
                  <a:gd name="T32" fmla="*/ 0 w 123"/>
                  <a:gd name="T33" fmla="*/ 1 h 145"/>
                  <a:gd name="T34" fmla="*/ 0 w 123"/>
                  <a:gd name="T35" fmla="*/ 1 h 145"/>
                  <a:gd name="T36" fmla="*/ 0 w 123"/>
                  <a:gd name="T37" fmla="*/ 1 h 145"/>
                  <a:gd name="T38" fmla="*/ 0 w 123"/>
                  <a:gd name="T39" fmla="*/ 1 h 145"/>
                  <a:gd name="T40" fmla="*/ 0 w 123"/>
                  <a:gd name="T41" fmla="*/ 0 h 145"/>
                  <a:gd name="T42" fmla="*/ 0 w 123"/>
                  <a:gd name="T43" fmla="*/ 1 h 145"/>
                  <a:gd name="T44" fmla="*/ 0 w 123"/>
                  <a:gd name="T45" fmla="*/ 1 h 145"/>
                  <a:gd name="T46" fmla="*/ 0 w 123"/>
                  <a:gd name="T47" fmla="*/ 1 h 145"/>
                  <a:gd name="T48" fmla="*/ 0 w 123"/>
                  <a:gd name="T49" fmla="*/ 1 h 145"/>
                  <a:gd name="T50" fmla="*/ 0 w 123"/>
                  <a:gd name="T51" fmla="*/ 1 h 145"/>
                  <a:gd name="T52" fmla="*/ 0 w 123"/>
                  <a:gd name="T53" fmla="*/ 1 h 145"/>
                  <a:gd name="T54" fmla="*/ 0 w 123"/>
                  <a:gd name="T55" fmla="*/ 1 h 145"/>
                  <a:gd name="T56" fmla="*/ 0 w 123"/>
                  <a:gd name="T57" fmla="*/ 1 h 145"/>
                  <a:gd name="T58" fmla="*/ 0 w 123"/>
                  <a:gd name="T59" fmla="*/ 1 h 145"/>
                  <a:gd name="T60" fmla="*/ 0 w 123"/>
                  <a:gd name="T61" fmla="*/ 1 h 145"/>
                  <a:gd name="T62" fmla="*/ 0 w 123"/>
                  <a:gd name="T63" fmla="*/ 1 h 145"/>
                  <a:gd name="T64" fmla="*/ 0 w 123"/>
                  <a:gd name="T65" fmla="*/ 1 h 145"/>
                  <a:gd name="T66" fmla="*/ 0 w 123"/>
                  <a:gd name="T67" fmla="*/ 1 h 145"/>
                  <a:gd name="T68" fmla="*/ 0 w 123"/>
                  <a:gd name="T69" fmla="*/ 1 h 145"/>
                  <a:gd name="T70" fmla="*/ 0 w 123"/>
                  <a:gd name="T71" fmla="*/ 1 h 1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3" h="145">
                    <a:moveTo>
                      <a:pt x="25" y="77"/>
                    </a:moveTo>
                    <a:lnTo>
                      <a:pt x="26" y="89"/>
                    </a:lnTo>
                    <a:lnTo>
                      <a:pt x="28" y="99"/>
                    </a:lnTo>
                    <a:lnTo>
                      <a:pt x="33" y="107"/>
                    </a:lnTo>
                    <a:lnTo>
                      <a:pt x="38" y="114"/>
                    </a:lnTo>
                    <a:lnTo>
                      <a:pt x="45" y="120"/>
                    </a:lnTo>
                    <a:lnTo>
                      <a:pt x="53" y="123"/>
                    </a:lnTo>
                    <a:lnTo>
                      <a:pt x="63" y="125"/>
                    </a:lnTo>
                    <a:lnTo>
                      <a:pt x="72" y="126"/>
                    </a:lnTo>
                    <a:lnTo>
                      <a:pt x="79" y="126"/>
                    </a:lnTo>
                    <a:lnTo>
                      <a:pt x="85" y="125"/>
                    </a:lnTo>
                    <a:lnTo>
                      <a:pt x="89" y="125"/>
                    </a:lnTo>
                    <a:lnTo>
                      <a:pt x="95" y="123"/>
                    </a:lnTo>
                    <a:lnTo>
                      <a:pt x="98" y="122"/>
                    </a:lnTo>
                    <a:lnTo>
                      <a:pt x="103" y="121"/>
                    </a:lnTo>
                    <a:lnTo>
                      <a:pt x="106" y="120"/>
                    </a:lnTo>
                    <a:lnTo>
                      <a:pt x="110" y="119"/>
                    </a:lnTo>
                    <a:lnTo>
                      <a:pt x="115" y="137"/>
                    </a:lnTo>
                    <a:lnTo>
                      <a:pt x="111" y="138"/>
                    </a:lnTo>
                    <a:lnTo>
                      <a:pt x="106" y="140"/>
                    </a:lnTo>
                    <a:lnTo>
                      <a:pt x="102" y="142"/>
                    </a:lnTo>
                    <a:lnTo>
                      <a:pt x="97" y="143"/>
                    </a:lnTo>
                    <a:lnTo>
                      <a:pt x="90" y="144"/>
                    </a:lnTo>
                    <a:lnTo>
                      <a:pt x="83" y="144"/>
                    </a:lnTo>
                    <a:lnTo>
                      <a:pt x="77" y="145"/>
                    </a:lnTo>
                    <a:lnTo>
                      <a:pt x="68" y="145"/>
                    </a:lnTo>
                    <a:lnTo>
                      <a:pt x="53" y="144"/>
                    </a:lnTo>
                    <a:lnTo>
                      <a:pt x="40" y="141"/>
                    </a:lnTo>
                    <a:lnTo>
                      <a:pt x="28" y="135"/>
                    </a:lnTo>
                    <a:lnTo>
                      <a:pt x="19" y="126"/>
                    </a:lnTo>
                    <a:lnTo>
                      <a:pt x="11" y="117"/>
                    </a:lnTo>
                    <a:lnTo>
                      <a:pt x="5" y="105"/>
                    </a:lnTo>
                    <a:lnTo>
                      <a:pt x="2" y="91"/>
                    </a:lnTo>
                    <a:lnTo>
                      <a:pt x="0" y="76"/>
                    </a:lnTo>
                    <a:lnTo>
                      <a:pt x="2" y="61"/>
                    </a:lnTo>
                    <a:lnTo>
                      <a:pt x="5" y="46"/>
                    </a:lnTo>
                    <a:lnTo>
                      <a:pt x="10" y="34"/>
                    </a:lnTo>
                    <a:lnTo>
                      <a:pt x="18" y="22"/>
                    </a:lnTo>
                    <a:lnTo>
                      <a:pt x="27" y="13"/>
                    </a:lnTo>
                    <a:lnTo>
                      <a:pt x="37" y="6"/>
                    </a:lnTo>
                    <a:lnTo>
                      <a:pt x="51" y="1"/>
                    </a:lnTo>
                    <a:lnTo>
                      <a:pt x="65" y="0"/>
                    </a:lnTo>
                    <a:lnTo>
                      <a:pt x="81" y="3"/>
                    </a:lnTo>
                    <a:lnTo>
                      <a:pt x="94" y="7"/>
                    </a:lnTo>
                    <a:lnTo>
                      <a:pt x="103" y="14"/>
                    </a:lnTo>
                    <a:lnTo>
                      <a:pt x="111" y="23"/>
                    </a:lnTo>
                    <a:lnTo>
                      <a:pt x="117" y="34"/>
                    </a:lnTo>
                    <a:lnTo>
                      <a:pt x="120" y="45"/>
                    </a:lnTo>
                    <a:lnTo>
                      <a:pt x="121" y="56"/>
                    </a:lnTo>
                    <a:lnTo>
                      <a:pt x="123" y="66"/>
                    </a:lnTo>
                    <a:lnTo>
                      <a:pt x="123" y="69"/>
                    </a:lnTo>
                    <a:lnTo>
                      <a:pt x="123" y="73"/>
                    </a:lnTo>
                    <a:lnTo>
                      <a:pt x="123" y="76"/>
                    </a:lnTo>
                    <a:lnTo>
                      <a:pt x="121" y="79"/>
                    </a:lnTo>
                    <a:lnTo>
                      <a:pt x="25" y="77"/>
                    </a:lnTo>
                    <a:close/>
                    <a:moveTo>
                      <a:pt x="98" y="60"/>
                    </a:moveTo>
                    <a:lnTo>
                      <a:pt x="98" y="53"/>
                    </a:lnTo>
                    <a:lnTo>
                      <a:pt x="97" y="46"/>
                    </a:lnTo>
                    <a:lnTo>
                      <a:pt x="95" y="39"/>
                    </a:lnTo>
                    <a:lnTo>
                      <a:pt x="92" y="34"/>
                    </a:lnTo>
                    <a:lnTo>
                      <a:pt x="87" y="28"/>
                    </a:lnTo>
                    <a:lnTo>
                      <a:pt x="81" y="23"/>
                    </a:lnTo>
                    <a:lnTo>
                      <a:pt x="73" y="20"/>
                    </a:lnTo>
                    <a:lnTo>
                      <a:pt x="64" y="19"/>
                    </a:lnTo>
                    <a:lnTo>
                      <a:pt x="55" y="20"/>
                    </a:lnTo>
                    <a:lnTo>
                      <a:pt x="47" y="23"/>
                    </a:lnTo>
                    <a:lnTo>
                      <a:pt x="41" y="27"/>
                    </a:lnTo>
                    <a:lnTo>
                      <a:pt x="35" y="32"/>
                    </a:lnTo>
                    <a:lnTo>
                      <a:pt x="32" y="39"/>
                    </a:lnTo>
                    <a:lnTo>
                      <a:pt x="28" y="46"/>
                    </a:lnTo>
                    <a:lnTo>
                      <a:pt x="26" y="53"/>
                    </a:lnTo>
                    <a:lnTo>
                      <a:pt x="25" y="60"/>
                    </a:lnTo>
                    <a:lnTo>
                      <a:pt x="98" y="60"/>
                    </a:lnTo>
                    <a:close/>
                  </a:path>
                </a:pathLst>
              </a:custGeom>
              <a:solidFill>
                <a:srgbClr val="FFFFFF"/>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pic>
          <p:nvPicPr>
            <p:cNvPr id="1414" name="Picture 56" descr="鍵アイコン"/>
            <p:cNvPicPr>
              <a:picLocks noChangeAspect="1" noChangeArrowheads="1"/>
            </p:cNvPicPr>
            <p:nvPr/>
          </p:nvPicPr>
          <p:blipFill>
            <a:blip r:embed="rId4"/>
            <a:stretch>
              <a:fillRect/>
            </a:stretch>
          </p:blipFill>
          <p:spPr>
            <a:xfrm>
              <a:off x="8280673" y="5284564"/>
              <a:ext cx="161925" cy="225425"/>
            </a:xfrm>
            <a:prstGeom prst="rect">
              <a:avLst/>
            </a:prstGeom>
            <a:noFill/>
            <a:ln>
              <a:noFill/>
            </a:ln>
          </p:spPr>
        </p:pic>
      </p:grpSp>
      <p:sp>
        <p:nvSpPr>
          <p:cNvPr id="1415" name="AutoShape 74"/>
          <p:cNvSpPr>
            <a:spLocks noChangeArrowheads="1"/>
          </p:cNvSpPr>
          <p:nvPr/>
        </p:nvSpPr>
        <p:spPr>
          <a:xfrm>
            <a:off x="6084242" y="4280116"/>
            <a:ext cx="919658" cy="354491"/>
          </a:xfrm>
          <a:prstGeom prst="roundRect">
            <a:avLst>
              <a:gd name="adj" fmla="val 48454"/>
            </a:avLst>
          </a:prstGeom>
          <a:solidFill>
            <a:srgbClr val="0070C0"/>
          </a:solidFill>
          <a:ln/>
        </p:spPr>
        <p:style>
          <a:lnRef idx="1">
            <a:schemeClr val="accent2"/>
          </a:lnRef>
          <a:fillRef idx="2">
            <a:schemeClr val="accent2"/>
          </a:fillRef>
          <a:effectRef idx="1">
            <a:schemeClr val="accent2"/>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a:defRPr/>
            </a:pPr>
            <a:r>
              <a:rPr lang="ja-JP" altLang="en-US" sz="1200" b="1" kern="1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発注完了</a:t>
            </a:r>
          </a:p>
        </p:txBody>
      </p:sp>
      <p:sp>
        <p:nvSpPr>
          <p:cNvPr id="1416" name="Text Box 58"/>
          <p:cNvSpPr txBox="1">
            <a:spLocks noChangeArrowheads="1"/>
          </p:cNvSpPr>
          <p:nvPr/>
        </p:nvSpPr>
        <p:spPr>
          <a:xfrm>
            <a:off x="7943850" y="4462705"/>
            <a:ext cx="901550" cy="230832"/>
          </a:xfrm>
          <a:prstGeom prst="rect">
            <a:avLst/>
          </a:prstGeom>
          <a:solidFill>
            <a:srgbClr val="00B050"/>
          </a:solidFill>
          <a:ln>
            <a:noFill/>
          </a:ln>
        </p:spPr>
        <p:txBody>
          <a:bodyPr wrap="squar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r>
              <a:rPr lang="en-US" altLang="ja-JP" sz="900" b="1" dirty="0" err="1">
                <a:solidFill>
                  <a:schemeClr val="bg1"/>
                </a:solidFill>
                <a:latin typeface="Meiryo UI" panose="020B0604030504040204" pitchFamily="50" charset="-128"/>
                <a:ea typeface="Meiryo UI" panose="020B0604030504040204" pitchFamily="50" charset="-128"/>
                <a:cs typeface="Meiryo UI" panose="020B0604030504040204" pitchFamily="50" charset="-128"/>
              </a:rPr>
              <a:t>BizCard</a:t>
            </a:r>
            <a:r>
              <a:rPr lang="en-US" altLang="ja-JP"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Pro</a:t>
            </a:r>
          </a:p>
        </p:txBody>
      </p:sp>
      <p:grpSp>
        <p:nvGrpSpPr>
          <p:cNvPr id="2" name="グループ化 1">
            <a:extLst>
              <a:ext uri="{FF2B5EF4-FFF2-40B4-BE49-F238E27FC236}">
                <a16:creationId xmlns:a16="http://schemas.microsoft.com/office/drawing/2014/main" id="{08B24C25-2668-4BE4-9031-386DF5E27DA6}"/>
              </a:ext>
            </a:extLst>
          </p:cNvPr>
          <p:cNvGrpSpPr/>
          <p:nvPr/>
        </p:nvGrpSpPr>
        <p:grpSpPr>
          <a:xfrm>
            <a:off x="5976731" y="3092577"/>
            <a:ext cx="1398104" cy="967064"/>
            <a:chOff x="5830957" y="3105829"/>
            <a:chExt cx="1172943" cy="811321"/>
          </a:xfrm>
        </p:grpSpPr>
        <p:pic>
          <p:nvPicPr>
            <p:cNvPr id="8" name="図 7">
              <a:extLst>
                <a:ext uri="{FF2B5EF4-FFF2-40B4-BE49-F238E27FC236}">
                  <a16:creationId xmlns:a16="http://schemas.microsoft.com/office/drawing/2014/main" id="{C6ACADEC-B45B-428A-80B0-8C8B498CAB0E}"/>
                </a:ext>
              </a:extLst>
            </p:cNvPr>
            <p:cNvPicPr>
              <a:picLocks noChangeAspect="1"/>
            </p:cNvPicPr>
            <p:nvPr/>
          </p:nvPicPr>
          <p:blipFill rotWithShape="1">
            <a:blip r:embed="rId5"/>
            <a:srcRect l="2109" t="6070" r="37082" b="9429"/>
            <a:stretch/>
          </p:blipFill>
          <p:spPr>
            <a:xfrm>
              <a:off x="5830957" y="3105829"/>
              <a:ext cx="1172943" cy="811321"/>
            </a:xfrm>
            <a:prstGeom prst="rect">
              <a:avLst/>
            </a:prstGeom>
            <a:ln>
              <a:solidFill>
                <a:schemeClr val="accent5"/>
              </a:solidFill>
            </a:ln>
          </p:spPr>
        </p:pic>
        <p:sp>
          <p:nvSpPr>
            <p:cNvPr id="1417" name="Oval 34"/>
            <p:cNvSpPr>
              <a:spLocks noChangeArrowheads="1"/>
            </p:cNvSpPr>
            <p:nvPr/>
          </p:nvSpPr>
          <p:spPr>
            <a:xfrm>
              <a:off x="6560686" y="3795608"/>
              <a:ext cx="290742" cy="77619"/>
            </a:xfrm>
            <a:prstGeom prst="rect">
              <a:avLst/>
            </a:prstGeom>
            <a:noFill/>
            <a:ln w="19050">
              <a:solidFill>
                <a:srgbClr val="FF5050"/>
              </a:solidFill>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419" name="スライド番号プレースホルダー 1"/>
          <p:cNvSpPr>
            <a:spLocks noGrp="1"/>
          </p:cNvSpPr>
          <p:nvPr>
            <p:ph type="sldNum" sz="quarter" idx="12"/>
          </p:nvPr>
        </p:nvSpPr>
        <p:spPr/>
        <p:txBody>
          <a:bodyPr/>
          <a:lstStyle/>
          <a:p>
            <a:fld id="{00000000-1234-1234-1234-123412341234}" type="slidenum">
              <a:rPr lang="en-US" altLang="ja" sz="1000">
                <a:solidFill>
                  <a:schemeClr val="dk2"/>
                </a:solidFill>
              </a:rPr>
              <a:pPr/>
              <a:t>14</a:t>
            </a:fld>
            <a:endParaRPr lang="ja" altLang="en-US" sz="1000">
              <a:solidFill>
                <a:schemeClr val="dk2"/>
              </a:solidFill>
            </a:endParaRPr>
          </a:p>
        </p:txBody>
      </p:sp>
      <p:pic>
        <p:nvPicPr>
          <p:cNvPr id="39" name="図 38">
            <a:extLst>
              <a:ext uri="{FF2B5EF4-FFF2-40B4-BE49-F238E27FC236}">
                <a16:creationId xmlns:a16="http://schemas.microsoft.com/office/drawing/2014/main" id="{92EE3D78-DE50-4C26-8516-998561ABC3E1}"/>
              </a:ext>
            </a:extLst>
          </p:cNvPr>
          <p:cNvPicPr>
            <a:picLocks noChangeAspect="1"/>
          </p:cNvPicPr>
          <p:nvPr/>
        </p:nvPicPr>
        <p:blipFill>
          <a:blip r:embed="rId6"/>
          <a:stretch>
            <a:fillRect/>
          </a:stretch>
        </p:blipFill>
        <p:spPr>
          <a:xfrm>
            <a:off x="166341" y="1007610"/>
            <a:ext cx="2015910" cy="1403561"/>
          </a:xfrm>
          <a:prstGeom prst="rect">
            <a:avLst/>
          </a:prstGeom>
          <a:ln>
            <a:solidFill>
              <a:schemeClr val="accent5"/>
            </a:solidFill>
          </a:ln>
        </p:spPr>
      </p:pic>
      <p:sp>
        <p:nvSpPr>
          <p:cNvPr id="40" name="Oval 34">
            <a:extLst>
              <a:ext uri="{FF2B5EF4-FFF2-40B4-BE49-F238E27FC236}">
                <a16:creationId xmlns:a16="http://schemas.microsoft.com/office/drawing/2014/main" id="{2D92F529-DB5D-4E9E-865A-2A271BEB0F7C}"/>
              </a:ext>
            </a:extLst>
          </p:cNvPr>
          <p:cNvSpPr>
            <a:spLocks noChangeArrowheads="1"/>
          </p:cNvSpPr>
          <p:nvPr/>
        </p:nvSpPr>
        <p:spPr>
          <a:xfrm>
            <a:off x="815446" y="1962273"/>
            <a:ext cx="710227" cy="84683"/>
          </a:xfrm>
          <a:prstGeom prst="rect">
            <a:avLst/>
          </a:prstGeom>
          <a:noFill/>
          <a:ln w="19050">
            <a:solidFill>
              <a:srgbClr val="FF5050"/>
            </a:solidFill>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a:extLst>
              <a:ext uri="{FF2B5EF4-FFF2-40B4-BE49-F238E27FC236}">
                <a16:creationId xmlns:a16="http://schemas.microsoft.com/office/drawing/2014/main" id="{11DE2A72-5299-43AC-B440-6BD1B49C6744}"/>
              </a:ext>
            </a:extLst>
          </p:cNvPr>
          <p:cNvPicPr>
            <a:picLocks noChangeAspect="1"/>
          </p:cNvPicPr>
          <p:nvPr/>
        </p:nvPicPr>
        <p:blipFill>
          <a:blip r:embed="rId7"/>
          <a:stretch>
            <a:fillRect/>
          </a:stretch>
        </p:blipFill>
        <p:spPr>
          <a:xfrm>
            <a:off x="2580371" y="3745611"/>
            <a:ext cx="2595574" cy="840507"/>
          </a:xfrm>
          <a:prstGeom prst="rect">
            <a:avLst/>
          </a:prstGeom>
          <a:ln>
            <a:solidFill>
              <a:schemeClr val="tx1"/>
            </a:solidFill>
          </a:ln>
        </p:spPr>
      </p:pic>
      <p:sp>
        <p:nvSpPr>
          <p:cNvPr id="1406" name="下矢印 63"/>
          <p:cNvSpPr/>
          <p:nvPr/>
        </p:nvSpPr>
        <p:spPr>
          <a:xfrm rot="10800000" flipH="1" flipV="1">
            <a:off x="6247539" y="3929200"/>
            <a:ext cx="622300" cy="338864"/>
          </a:xfrm>
          <a:prstGeom prst="downArrow">
            <a:avLst/>
          </a:prstGeom>
          <a:solidFill>
            <a:schemeClr val="accent6">
              <a:lumMod val="60000"/>
              <a:lumOff val="40000"/>
            </a:schemeClr>
          </a:solidFill>
          <a:ln>
            <a:noFill/>
          </a:ln>
        </p:spPr>
        <p:style>
          <a:lnRef idx="2">
            <a:schemeClr val="accent3"/>
          </a:lnRef>
          <a:fillRef idx="1">
            <a:schemeClr val="lt1"/>
          </a:fillRef>
          <a:effectRef idx="0">
            <a:schemeClr val="accent3"/>
          </a:effectRef>
          <a:fontRef idx="minor">
            <a:schemeClr val="dk1"/>
          </a:fontRef>
        </p:style>
        <p:txBody>
          <a:bodyPr wrap="none" anchor="ctr"/>
          <a:lstStyle/>
          <a:p>
            <a:pPr>
              <a:defRPr/>
            </a:pPr>
            <a:endParaRPr lang="ja-JP" altLang="en-US">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図 2">
            <a:extLst>
              <a:ext uri="{FF2B5EF4-FFF2-40B4-BE49-F238E27FC236}">
                <a16:creationId xmlns:a16="http://schemas.microsoft.com/office/drawing/2014/main" id="{AB536716-9100-40CE-82D6-BCF6A44FDE5A}"/>
              </a:ext>
            </a:extLst>
          </p:cNvPr>
          <p:cNvPicPr>
            <a:picLocks noChangeAspect="1"/>
          </p:cNvPicPr>
          <p:nvPr/>
        </p:nvPicPr>
        <p:blipFill rotWithShape="1">
          <a:blip r:embed="rId8"/>
          <a:srcRect t="15738" b="7176"/>
          <a:stretch/>
        </p:blipFill>
        <p:spPr>
          <a:xfrm>
            <a:off x="5814640" y="1318434"/>
            <a:ext cx="1956272" cy="1125868"/>
          </a:xfrm>
          <a:prstGeom prst="rect">
            <a:avLst/>
          </a:prstGeom>
          <a:ln>
            <a:solidFill>
              <a:schemeClr val="accent5"/>
            </a:solidFill>
          </a:ln>
        </p:spPr>
      </p:pic>
      <p:sp>
        <p:nvSpPr>
          <p:cNvPr id="41" name="Oval 34">
            <a:extLst>
              <a:ext uri="{FF2B5EF4-FFF2-40B4-BE49-F238E27FC236}">
                <a16:creationId xmlns:a16="http://schemas.microsoft.com/office/drawing/2014/main" id="{B28B97E4-1765-4BD5-8AA0-9C3E2B356F4A}"/>
              </a:ext>
            </a:extLst>
          </p:cNvPr>
          <p:cNvSpPr>
            <a:spLocks noChangeArrowheads="1"/>
          </p:cNvSpPr>
          <p:nvPr/>
        </p:nvSpPr>
        <p:spPr>
          <a:xfrm>
            <a:off x="4607759" y="2218078"/>
            <a:ext cx="143535" cy="133489"/>
          </a:xfrm>
          <a:prstGeom prst="rect">
            <a:avLst/>
          </a:prstGeom>
          <a:noFill/>
          <a:ln w="19050">
            <a:solidFill>
              <a:srgbClr val="FF5050"/>
            </a:solidFill>
            <a:prstDash val="sysDot"/>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67609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C1667B4-89E5-C579-3252-C406BB978619}"/>
              </a:ext>
            </a:extLst>
          </p:cNvPr>
          <p:cNvPicPr>
            <a:picLocks noChangeAspect="1"/>
          </p:cNvPicPr>
          <p:nvPr/>
        </p:nvPicPr>
        <p:blipFill>
          <a:blip r:embed="rId2"/>
          <a:stretch>
            <a:fillRect/>
          </a:stretch>
        </p:blipFill>
        <p:spPr>
          <a:xfrm>
            <a:off x="402337" y="2366085"/>
            <a:ext cx="3882878" cy="2059102"/>
          </a:xfrm>
          <a:prstGeom prst="rect">
            <a:avLst/>
          </a:prstGeom>
        </p:spPr>
      </p:pic>
      <p:sp>
        <p:nvSpPr>
          <p:cNvPr id="1425" name="タイトル 1"/>
          <p:cNvSpPr>
            <a:spLocks noGrp="1"/>
          </p:cNvSpPr>
          <p:nvPr>
            <p:ph type="title"/>
          </p:nvPr>
        </p:nvSpPr>
        <p:spPr/>
        <p:txBody>
          <a:bodyPr/>
          <a:lstStyle/>
          <a:p>
            <a:r>
              <a:rPr lang="ja-JP" altLang="en-US" dirty="0"/>
              <a:t>文字組み機能</a:t>
            </a:r>
            <a:endParaRPr kumimoji="1" lang="ja-JP" altLang="en-US" dirty="0"/>
          </a:p>
        </p:txBody>
      </p:sp>
      <p:sp>
        <p:nvSpPr>
          <p:cNvPr id="1426" name="コンテンツ プレースホルダー 3"/>
          <p:cNvSpPr>
            <a:spLocks noGrp="1"/>
          </p:cNvSpPr>
          <p:nvPr>
            <p:ph sz="half" idx="1"/>
          </p:nvPr>
        </p:nvSpPr>
        <p:spPr/>
        <p:txBody>
          <a:bodyPr/>
          <a:lstStyle/>
          <a:p>
            <a:r>
              <a:rPr lang="ja-JP" altLang="en-US" dirty="0"/>
              <a:t>入力のない行や列を自動的に詰める処理を行います。 </a:t>
            </a:r>
            <a:endParaRPr lang="en-US" altLang="ja-JP" dirty="0"/>
          </a:p>
          <a:p>
            <a:r>
              <a:rPr lang="en-US" altLang="ja-JP" dirty="0"/>
              <a:t>1</a:t>
            </a:r>
            <a:r>
              <a:rPr lang="ja-JP" altLang="en-US" dirty="0"/>
              <a:t>つのパターンファイルで複数行のバリエーションが対応可能となり、作成パターン数を大幅に集約することができます。</a:t>
            </a:r>
          </a:p>
        </p:txBody>
      </p:sp>
      <p:sp>
        <p:nvSpPr>
          <p:cNvPr id="1427" name="コンテンツ プレースホルダー 4"/>
          <p:cNvSpPr>
            <a:spLocks noGrp="1"/>
          </p:cNvSpPr>
          <p:nvPr>
            <p:ph sz="half" idx="2"/>
          </p:nvPr>
        </p:nvSpPr>
        <p:spPr/>
        <p:txBody>
          <a:bodyPr/>
          <a:lstStyle/>
          <a:p>
            <a:r>
              <a:rPr lang="ja-JP" altLang="en-US" dirty="0"/>
              <a:t>和文と欧文を美しく調和させるために、フォントの組合せを指定することが可能です。 和文</a:t>
            </a:r>
            <a:r>
              <a:rPr lang="en-US" altLang="ja-JP" dirty="0"/>
              <a:t>/</a:t>
            </a:r>
            <a:r>
              <a:rPr lang="ja-JP" altLang="en-US" dirty="0"/>
              <a:t>欧文</a:t>
            </a:r>
            <a:r>
              <a:rPr lang="en-US" altLang="ja-JP" dirty="0"/>
              <a:t>/</a:t>
            </a:r>
            <a:r>
              <a:rPr lang="ja-JP" altLang="en-US" dirty="0"/>
              <a:t>数字の書体、サイズ、ベースラインを個別に設定し、自動切替で表示・出力します。</a:t>
            </a:r>
            <a:endParaRPr kumimoji="1" lang="ja-JP" altLang="en-US" dirty="0"/>
          </a:p>
        </p:txBody>
      </p:sp>
      <p:sp>
        <p:nvSpPr>
          <p:cNvPr id="1451" name="スライド番号プレースホルダー 2"/>
          <p:cNvSpPr>
            <a:spLocks noGrp="1"/>
          </p:cNvSpPr>
          <p:nvPr>
            <p:ph type="sldNum" sz="quarter" idx="12"/>
          </p:nvPr>
        </p:nvSpPr>
        <p:spPr/>
        <p:txBody>
          <a:bodyPr/>
          <a:lstStyle/>
          <a:p>
            <a:fld id="{00000000-1234-1234-1234-123412341234}" type="slidenum">
              <a:rPr lang="en-US" altLang="ja" sz="1000">
                <a:solidFill>
                  <a:schemeClr val="dk2"/>
                </a:solidFill>
              </a:rPr>
              <a:pPr/>
              <a:t>15</a:t>
            </a:fld>
            <a:endParaRPr lang="ja" altLang="en-US" sz="1000">
              <a:solidFill>
                <a:schemeClr val="dk2"/>
              </a:solidFill>
            </a:endParaRPr>
          </a:p>
        </p:txBody>
      </p:sp>
      <p:pic>
        <p:nvPicPr>
          <p:cNvPr id="7" name="図 6">
            <a:extLst>
              <a:ext uri="{FF2B5EF4-FFF2-40B4-BE49-F238E27FC236}">
                <a16:creationId xmlns:a16="http://schemas.microsoft.com/office/drawing/2014/main" id="{10D89369-36C0-C899-0CEF-AA606FFBDE24}"/>
              </a:ext>
            </a:extLst>
          </p:cNvPr>
          <p:cNvPicPr>
            <a:picLocks noChangeAspect="1"/>
          </p:cNvPicPr>
          <p:nvPr/>
        </p:nvPicPr>
        <p:blipFill>
          <a:blip r:embed="rId3"/>
          <a:stretch>
            <a:fillRect/>
          </a:stretch>
        </p:blipFill>
        <p:spPr>
          <a:xfrm>
            <a:off x="4663440" y="2465502"/>
            <a:ext cx="4175760" cy="2055086"/>
          </a:xfrm>
          <a:prstGeom prst="rect">
            <a:avLst/>
          </a:prstGeom>
        </p:spPr>
      </p:pic>
    </p:spTree>
    <p:extLst>
      <p:ext uri="{BB962C8B-B14F-4D97-AF65-F5344CB8AC3E}">
        <p14:creationId xmlns:p14="http://schemas.microsoft.com/office/powerpoint/2010/main" val="533323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84467176-E0A6-4A3F-A867-06E7674F6BBB}"/>
              </a:ext>
            </a:extLst>
          </p:cNvPr>
          <p:cNvPicPr>
            <a:picLocks noChangeAspect="1"/>
          </p:cNvPicPr>
          <p:nvPr/>
        </p:nvPicPr>
        <p:blipFill>
          <a:blip r:embed="rId2"/>
          <a:stretch>
            <a:fillRect/>
          </a:stretch>
        </p:blipFill>
        <p:spPr>
          <a:xfrm>
            <a:off x="4633509" y="2065572"/>
            <a:ext cx="4126448" cy="2486085"/>
          </a:xfrm>
          <a:prstGeom prst="rect">
            <a:avLst/>
          </a:prstGeom>
        </p:spPr>
      </p:pic>
      <p:pic>
        <p:nvPicPr>
          <p:cNvPr id="4" name="図 3">
            <a:extLst>
              <a:ext uri="{FF2B5EF4-FFF2-40B4-BE49-F238E27FC236}">
                <a16:creationId xmlns:a16="http://schemas.microsoft.com/office/drawing/2014/main" id="{B7D8899E-B34D-41E4-A07B-AA476187B054}"/>
              </a:ext>
            </a:extLst>
          </p:cNvPr>
          <p:cNvPicPr>
            <a:picLocks noChangeAspect="1"/>
          </p:cNvPicPr>
          <p:nvPr/>
        </p:nvPicPr>
        <p:blipFill>
          <a:blip r:embed="rId3"/>
          <a:stretch>
            <a:fillRect/>
          </a:stretch>
        </p:blipFill>
        <p:spPr>
          <a:xfrm>
            <a:off x="362902" y="2065572"/>
            <a:ext cx="4068662" cy="1569675"/>
          </a:xfrm>
          <a:prstGeom prst="rect">
            <a:avLst/>
          </a:prstGeom>
          <a:ln>
            <a:solidFill>
              <a:schemeClr val="hlink"/>
            </a:solidFill>
          </a:ln>
        </p:spPr>
      </p:pic>
      <p:sp>
        <p:nvSpPr>
          <p:cNvPr id="1425" name="タイトル 1"/>
          <p:cNvSpPr>
            <a:spLocks noGrp="1"/>
          </p:cNvSpPr>
          <p:nvPr>
            <p:ph type="title"/>
          </p:nvPr>
        </p:nvSpPr>
        <p:spPr/>
        <p:txBody>
          <a:bodyPr/>
          <a:lstStyle/>
          <a:p>
            <a:r>
              <a:rPr lang="ja-JP" altLang="en-US" dirty="0"/>
              <a:t>可変イメージ機能</a:t>
            </a:r>
            <a:endParaRPr kumimoji="1" lang="ja-JP" altLang="en-US" dirty="0"/>
          </a:p>
        </p:txBody>
      </p:sp>
      <p:sp>
        <p:nvSpPr>
          <p:cNvPr id="1426" name="コンテンツ プレースホルダー 3"/>
          <p:cNvSpPr>
            <a:spLocks noGrp="1"/>
          </p:cNvSpPr>
          <p:nvPr>
            <p:ph sz="half" idx="1"/>
          </p:nvPr>
        </p:nvSpPr>
        <p:spPr/>
        <p:txBody>
          <a:bodyPr/>
          <a:lstStyle/>
          <a:p>
            <a:r>
              <a:rPr lang="en-US" altLang="ja-JP" dirty="0"/>
              <a:t>ISO</a:t>
            </a:r>
            <a:r>
              <a:rPr lang="ja-JP" altLang="en-US" dirty="0"/>
              <a:t>マークや資格ロゴなど、個人ごとに異なるロゴマークでも、煩雑な設定やデータの管理が不要となります。</a:t>
            </a:r>
          </a:p>
          <a:p>
            <a:r>
              <a:rPr lang="en-US" altLang="ja-JP" dirty="0"/>
              <a:t>WEB</a:t>
            </a:r>
            <a:r>
              <a:rPr lang="ja-JP" altLang="en-US" dirty="0"/>
              <a:t>システムでは、発注者が選択したロゴ入り印刷イメージをその場で確認することができます。</a:t>
            </a:r>
          </a:p>
        </p:txBody>
      </p:sp>
      <p:sp>
        <p:nvSpPr>
          <p:cNvPr id="1427" name="コンテンツ プレースホルダー 4"/>
          <p:cNvSpPr>
            <a:spLocks noGrp="1"/>
          </p:cNvSpPr>
          <p:nvPr>
            <p:ph sz="half" idx="2"/>
          </p:nvPr>
        </p:nvSpPr>
        <p:spPr/>
        <p:txBody>
          <a:bodyPr/>
          <a:lstStyle/>
          <a:p>
            <a:r>
              <a:rPr lang="ja-JP" altLang="en-US" dirty="0"/>
              <a:t>社員番号と画像ファイルを自動的に紐付け、プレビュー</a:t>
            </a:r>
            <a:r>
              <a:rPr lang="en-US" altLang="ja-JP" dirty="0"/>
              <a:t>/</a:t>
            </a:r>
            <a:r>
              <a:rPr lang="ja-JP" altLang="en-US" dirty="0"/>
              <a:t>出力することができます。</a:t>
            </a:r>
          </a:p>
          <a:p>
            <a:r>
              <a:rPr lang="ja-JP" altLang="en-US" dirty="0"/>
              <a:t>お名前全体を画像化することにより、外字対応も可能です。</a:t>
            </a:r>
            <a:endParaRPr kumimoji="1" lang="ja-JP" altLang="en-US" dirty="0"/>
          </a:p>
        </p:txBody>
      </p:sp>
      <p:grpSp>
        <p:nvGrpSpPr>
          <p:cNvPr id="1446" name="グループ化 48"/>
          <p:cNvGrpSpPr/>
          <p:nvPr/>
        </p:nvGrpSpPr>
        <p:grpSpPr>
          <a:xfrm>
            <a:off x="4928611" y="2792164"/>
            <a:ext cx="3204009" cy="484436"/>
            <a:chOff x="4928609" y="3197820"/>
            <a:chExt cx="3204009" cy="484436"/>
          </a:xfrm>
        </p:grpSpPr>
        <p:sp>
          <p:nvSpPr>
            <p:cNvPr id="1448" name="Rectangle 6"/>
            <p:cNvSpPr>
              <a:spLocks noChangeArrowheads="1"/>
            </p:cNvSpPr>
            <p:nvPr/>
          </p:nvSpPr>
          <p:spPr>
            <a:xfrm>
              <a:off x="7500115" y="3434504"/>
              <a:ext cx="632503" cy="137210"/>
            </a:xfrm>
            <a:prstGeom prst="rect">
              <a:avLst/>
            </a:prstGeom>
            <a:noFill/>
            <a:ln w="19050" algn="ctr">
              <a:solidFill>
                <a:srgbClr val="FF0000"/>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
          <p:nvSpPr>
            <p:cNvPr id="1449" name="Rectangle 7"/>
            <p:cNvSpPr>
              <a:spLocks noChangeArrowheads="1"/>
            </p:cNvSpPr>
            <p:nvPr/>
          </p:nvSpPr>
          <p:spPr>
            <a:xfrm>
              <a:off x="4928609" y="3197820"/>
              <a:ext cx="409053" cy="484436"/>
            </a:xfrm>
            <a:prstGeom prst="rect">
              <a:avLst/>
            </a:prstGeom>
            <a:noFill/>
            <a:ln w="19050" algn="ctr">
              <a:solidFill>
                <a:srgbClr val="FF0000"/>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grpSp>
      <p:sp>
        <p:nvSpPr>
          <p:cNvPr id="1450" name="Line 32"/>
          <p:cNvSpPr>
            <a:spLocks noChangeShapeType="1"/>
          </p:cNvSpPr>
          <p:nvPr/>
        </p:nvSpPr>
        <p:spPr>
          <a:xfrm flipH="1" flipV="1">
            <a:off x="5367592" y="2893601"/>
            <a:ext cx="2132522" cy="202891"/>
          </a:xfrm>
          <a:prstGeom prst="line">
            <a:avLst/>
          </a:prstGeom>
          <a:noFill/>
          <a:ln w="38100">
            <a:solidFill>
              <a:srgbClr val="FF5050"/>
            </a:solidFill>
            <a:prstDash val="sysDot"/>
            <a:round/>
            <a:headEnd type="triangle"/>
            <a:tailEnd type="triangle" w="med" len="med"/>
          </a:ln>
          <a:effectLst/>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51" name="スライド番号プレースホルダー 2"/>
          <p:cNvSpPr>
            <a:spLocks noGrp="1"/>
          </p:cNvSpPr>
          <p:nvPr>
            <p:ph type="sldNum" sz="quarter" idx="12"/>
          </p:nvPr>
        </p:nvSpPr>
        <p:spPr/>
        <p:txBody>
          <a:bodyPr/>
          <a:lstStyle/>
          <a:p>
            <a:fld id="{00000000-1234-1234-1234-123412341234}" type="slidenum">
              <a:rPr lang="en-US" altLang="ja" sz="1000">
                <a:solidFill>
                  <a:schemeClr val="dk2"/>
                </a:solidFill>
              </a:rPr>
              <a:pPr/>
              <a:t>16</a:t>
            </a:fld>
            <a:endParaRPr lang="ja" altLang="en-US" sz="1000">
              <a:solidFill>
                <a:schemeClr val="dk2"/>
              </a:solidFill>
            </a:endParaRPr>
          </a:p>
        </p:txBody>
      </p:sp>
      <p:sp>
        <p:nvSpPr>
          <p:cNvPr id="30" name="Rectangle 30"/>
          <p:cNvSpPr>
            <a:spLocks noChangeArrowheads="1"/>
          </p:cNvSpPr>
          <p:nvPr/>
        </p:nvSpPr>
        <p:spPr bwMode="auto">
          <a:xfrm>
            <a:off x="1219068" y="2406855"/>
            <a:ext cx="3091602" cy="1523246"/>
          </a:xfrm>
          <a:prstGeom prst="rect">
            <a:avLst/>
          </a:prstGeom>
          <a:noFill/>
          <a:ln w="38100">
            <a:solidFill>
              <a:srgbClr val="FF00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ＭＳ Ｐゴシック" panose="020B0600070205080204" pitchFamily="50" charset="-128"/>
            </a:endParaRPr>
          </a:p>
        </p:txBody>
      </p:sp>
      <p:grpSp>
        <p:nvGrpSpPr>
          <p:cNvPr id="31" name="グループ化 30"/>
          <p:cNvGrpSpPr/>
          <p:nvPr/>
        </p:nvGrpSpPr>
        <p:grpSpPr>
          <a:xfrm>
            <a:off x="453276" y="3145279"/>
            <a:ext cx="3892031" cy="1523361"/>
            <a:chOff x="894019" y="3317787"/>
            <a:chExt cx="3451286" cy="1350851"/>
          </a:xfrm>
        </p:grpSpPr>
        <p:pic>
          <p:nvPicPr>
            <p:cNvPr id="32" name="図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4019" y="3528582"/>
              <a:ext cx="1656000" cy="1001302"/>
            </a:xfrm>
            <a:prstGeom prst="rect">
              <a:avLst/>
            </a:prstGeom>
          </p:spPr>
        </p:pic>
        <p:pic>
          <p:nvPicPr>
            <p:cNvPr id="33" name="図 3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89305" y="3667336"/>
              <a:ext cx="1656000" cy="1001302"/>
            </a:xfrm>
            <a:prstGeom prst="rect">
              <a:avLst/>
            </a:prstGeom>
          </p:spPr>
        </p:pic>
        <p:pic>
          <p:nvPicPr>
            <p:cNvPr id="34" name="図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61305" y="3317787"/>
              <a:ext cx="1656000" cy="1001302"/>
            </a:xfrm>
            <a:prstGeom prst="rect">
              <a:avLst/>
            </a:prstGeom>
          </p:spPr>
        </p:pic>
      </p:grpSp>
      <p:sp>
        <p:nvSpPr>
          <p:cNvPr id="35" name="Rectangle 7"/>
          <p:cNvSpPr>
            <a:spLocks noChangeArrowheads="1"/>
          </p:cNvSpPr>
          <p:nvPr/>
        </p:nvSpPr>
        <p:spPr bwMode="auto">
          <a:xfrm>
            <a:off x="1666922" y="3953681"/>
            <a:ext cx="576064" cy="255662"/>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
        <p:nvSpPr>
          <p:cNvPr id="36" name="Rectangle 7"/>
          <p:cNvSpPr>
            <a:spLocks noChangeArrowheads="1"/>
          </p:cNvSpPr>
          <p:nvPr/>
        </p:nvSpPr>
        <p:spPr bwMode="auto">
          <a:xfrm>
            <a:off x="576109" y="4201550"/>
            <a:ext cx="576064" cy="255662"/>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
        <p:nvSpPr>
          <p:cNvPr id="37" name="Rectangle 7"/>
          <p:cNvSpPr>
            <a:spLocks noChangeArrowheads="1"/>
          </p:cNvSpPr>
          <p:nvPr/>
        </p:nvSpPr>
        <p:spPr bwMode="auto">
          <a:xfrm>
            <a:off x="2601891" y="4343713"/>
            <a:ext cx="576064" cy="255662"/>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
        <p:nvSpPr>
          <p:cNvPr id="38" name="Line 32"/>
          <p:cNvSpPr>
            <a:spLocks noChangeShapeType="1"/>
          </p:cNvSpPr>
          <p:nvPr/>
        </p:nvSpPr>
        <p:spPr bwMode="auto">
          <a:xfrm>
            <a:off x="1932562" y="2814537"/>
            <a:ext cx="0" cy="1109184"/>
          </a:xfrm>
          <a:prstGeom prst="line">
            <a:avLst/>
          </a:prstGeom>
          <a:noFill/>
          <a:ln w="38100">
            <a:solidFill>
              <a:srgbClr val="FF5050"/>
            </a:solidFill>
            <a:prstDash val="sysDot"/>
            <a:round/>
            <a:headEnd type="non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88929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7D9003BB-EFC2-4860-BE86-A9F1003433C6}"/>
              </a:ext>
            </a:extLst>
          </p:cNvPr>
          <p:cNvPicPr>
            <a:picLocks noChangeAspect="1"/>
          </p:cNvPicPr>
          <p:nvPr/>
        </p:nvPicPr>
        <p:blipFill>
          <a:blip r:embed="rId2"/>
          <a:stretch>
            <a:fillRect/>
          </a:stretch>
        </p:blipFill>
        <p:spPr>
          <a:xfrm>
            <a:off x="247157" y="2032828"/>
            <a:ext cx="4295081" cy="2608476"/>
          </a:xfrm>
          <a:prstGeom prst="rect">
            <a:avLst/>
          </a:prstGeom>
          <a:ln>
            <a:solidFill>
              <a:schemeClr val="accent5"/>
            </a:solidFill>
          </a:ln>
        </p:spPr>
      </p:pic>
      <p:sp>
        <p:nvSpPr>
          <p:cNvPr id="1453" name="タイトル 1"/>
          <p:cNvSpPr>
            <a:spLocks noGrp="1"/>
          </p:cNvSpPr>
          <p:nvPr>
            <p:ph type="title"/>
          </p:nvPr>
        </p:nvSpPr>
        <p:spPr/>
        <p:txBody>
          <a:bodyPr/>
          <a:lstStyle/>
          <a:p>
            <a:r>
              <a:rPr lang="ja-JP" altLang="en-US" dirty="0"/>
              <a:t>字取り、ルビ機能</a:t>
            </a:r>
            <a:endParaRPr kumimoji="1" lang="ja-JP" altLang="en-US" dirty="0"/>
          </a:p>
        </p:txBody>
      </p:sp>
      <p:sp>
        <p:nvSpPr>
          <p:cNvPr id="1454" name="コンテンツ プレースホルダー 2"/>
          <p:cNvSpPr>
            <a:spLocks noGrp="1"/>
          </p:cNvSpPr>
          <p:nvPr>
            <p:ph sz="half" idx="1"/>
          </p:nvPr>
        </p:nvSpPr>
        <p:spPr/>
        <p:txBody>
          <a:bodyPr/>
          <a:lstStyle/>
          <a:p>
            <a:r>
              <a:rPr lang="ja-JP" altLang="en-US" dirty="0"/>
              <a:t>姓名の文字数に応じて、文字間隔を自動調整して出力します。</a:t>
            </a:r>
          </a:p>
          <a:p>
            <a:r>
              <a:rPr lang="ja-JP" altLang="en-US" dirty="0"/>
              <a:t>名刺規定書に沿ったオリジナルの字取り設定を作成することも可能です。</a:t>
            </a:r>
          </a:p>
        </p:txBody>
      </p:sp>
      <p:sp>
        <p:nvSpPr>
          <p:cNvPr id="1455" name="コンテンツ プレースホルダー 3"/>
          <p:cNvSpPr>
            <a:spLocks noGrp="1"/>
          </p:cNvSpPr>
          <p:nvPr>
            <p:ph sz="half" idx="2"/>
          </p:nvPr>
        </p:nvSpPr>
        <p:spPr/>
        <p:txBody>
          <a:bodyPr/>
          <a:lstStyle/>
          <a:p>
            <a:r>
              <a:rPr lang="ja-JP" altLang="en-US" dirty="0"/>
              <a:t>姓名の字取り機能と組み合わせて、適切な位置にルビを出力します。</a:t>
            </a:r>
          </a:p>
          <a:p>
            <a:r>
              <a:rPr lang="en-US" altLang="ja-JP" dirty="0"/>
              <a:t>4</a:t>
            </a:r>
            <a:r>
              <a:rPr lang="ja-JP" altLang="en-US" dirty="0"/>
              <a:t>種類のルビ設定があり、あらかじめ指定した種別と入力内容に応じて、自動的にルビを出力します。</a:t>
            </a:r>
          </a:p>
        </p:txBody>
      </p:sp>
      <p:sp>
        <p:nvSpPr>
          <p:cNvPr id="1457" name="コンテンツ プレースホルダー 11"/>
          <p:cNvSpPr/>
          <p:nvPr/>
        </p:nvSpPr>
        <p:spPr>
          <a:xfrm>
            <a:off x="3206750" y="1911350"/>
            <a:ext cx="1255366" cy="592460"/>
          </a:xfrm>
          <a:prstGeom prst="wedgeRectCallout">
            <a:avLst>
              <a:gd name="adj1" fmla="val -20833"/>
              <a:gd name="adj2" fmla="val 71447"/>
            </a:avLst>
          </a:prstGeom>
          <a:solidFill>
            <a:schemeClr val="bg1"/>
          </a:solidFill>
          <a:ln w="9525">
            <a:solidFill>
              <a:schemeClr val="tx1"/>
            </a:solidFill>
            <a:miter lim="800000"/>
            <a:headEnd/>
            <a:tailEnd/>
          </a:ln>
          <a:effectLst/>
        </p:spPr>
        <p:txBody>
          <a:bodyPr lIns="0" tIns="0" rIns="0" bIns="0" anchor="ctr"/>
          <a:lstStyle>
            <a:lvl1pPr marL="190500" indent="-190500"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cs typeface="+mn-cs"/>
              </a:defRPr>
            </a:lvl1pPr>
            <a:lvl2pPr marL="381000" indent="-188913" algn="l" rtl="0" eaLnBrk="0" fontAlgn="base" hangingPunct="0">
              <a:spcBef>
                <a:spcPct val="40000"/>
              </a:spcBef>
              <a:spcAft>
                <a:spcPct val="0"/>
              </a:spcAft>
              <a:buClr>
                <a:schemeClr val="accent1"/>
              </a:buClr>
              <a:buChar char="-"/>
              <a:defRPr>
                <a:solidFill>
                  <a:schemeClr val="tx1"/>
                </a:solidFill>
                <a:latin typeface="+mn-lt"/>
              </a:defRPr>
            </a:lvl2pPr>
            <a:lvl3pPr marL="561975" indent="-179388" algn="l" rtl="0" eaLnBrk="0" fontAlgn="base" hangingPunct="0">
              <a:spcBef>
                <a:spcPct val="40000"/>
              </a:spcBef>
              <a:spcAft>
                <a:spcPct val="0"/>
              </a:spcAft>
              <a:buClr>
                <a:schemeClr val="accent1"/>
              </a:buClr>
              <a:buChar char="-"/>
              <a:defRPr>
                <a:solidFill>
                  <a:schemeClr val="tx1"/>
                </a:solidFill>
                <a:latin typeface="+mn-lt"/>
              </a:defRPr>
            </a:lvl3pPr>
            <a:lvl4pPr marL="768350" indent="-204788" algn="l" rtl="0" eaLnBrk="0" fontAlgn="base" hangingPunct="0">
              <a:spcBef>
                <a:spcPct val="40000"/>
              </a:spcBef>
              <a:spcAft>
                <a:spcPct val="0"/>
              </a:spcAft>
              <a:buClr>
                <a:schemeClr val="accent1"/>
              </a:buClr>
              <a:buChar char="-"/>
              <a:defRPr>
                <a:solidFill>
                  <a:schemeClr val="tx1"/>
                </a:solidFill>
                <a:latin typeface="+mn-lt"/>
              </a:defRPr>
            </a:lvl4pPr>
            <a:lvl5pPr marL="1050925" indent="-168275" algn="l" rtl="0" eaLnBrk="0" fontAlgn="base" hangingPunct="0">
              <a:spcBef>
                <a:spcPct val="40000"/>
              </a:spcBef>
              <a:spcAft>
                <a:spcPct val="0"/>
              </a:spcAft>
              <a:buClr>
                <a:schemeClr val="accent1"/>
              </a:buClr>
              <a:buFont typeface="Wingdings" pitchFamily="2" charset="2"/>
              <a:defRPr>
                <a:solidFill>
                  <a:schemeClr val="tx1"/>
                </a:solidFill>
                <a:latin typeface="+mn-lt"/>
              </a:defRPr>
            </a:lvl5pPr>
            <a:lvl6pPr marL="1508125" indent="-168275" algn="l" rtl="0" fontAlgn="base">
              <a:spcBef>
                <a:spcPct val="40000"/>
              </a:spcBef>
              <a:spcAft>
                <a:spcPct val="0"/>
              </a:spcAft>
              <a:buClr>
                <a:schemeClr val="accent1"/>
              </a:buClr>
              <a:buFont typeface="Wingdings" pitchFamily="2" charset="2"/>
              <a:defRPr>
                <a:solidFill>
                  <a:schemeClr val="tx1"/>
                </a:solidFill>
                <a:latin typeface="+mn-lt"/>
              </a:defRPr>
            </a:lvl6pPr>
            <a:lvl7pPr marL="1965325" indent="-168275" algn="l" rtl="0" fontAlgn="base">
              <a:spcBef>
                <a:spcPct val="40000"/>
              </a:spcBef>
              <a:spcAft>
                <a:spcPct val="0"/>
              </a:spcAft>
              <a:buClr>
                <a:schemeClr val="accent1"/>
              </a:buClr>
              <a:buFont typeface="Wingdings" pitchFamily="2" charset="2"/>
              <a:defRPr>
                <a:solidFill>
                  <a:schemeClr val="tx1"/>
                </a:solidFill>
                <a:latin typeface="+mn-lt"/>
              </a:defRPr>
            </a:lvl7pPr>
            <a:lvl8pPr marL="2422525" indent="-168275" algn="l" rtl="0" fontAlgn="base">
              <a:spcBef>
                <a:spcPct val="40000"/>
              </a:spcBef>
              <a:spcAft>
                <a:spcPct val="0"/>
              </a:spcAft>
              <a:buClr>
                <a:schemeClr val="accent1"/>
              </a:buClr>
              <a:buFont typeface="Wingdings" pitchFamily="2" charset="2"/>
              <a:defRPr>
                <a:solidFill>
                  <a:schemeClr val="tx1"/>
                </a:solidFill>
                <a:latin typeface="+mn-lt"/>
              </a:defRPr>
            </a:lvl8pPr>
            <a:lvl9pPr marL="2879725" indent="-168275" algn="l" rtl="0" fontAlgn="base">
              <a:spcBef>
                <a:spcPct val="40000"/>
              </a:spcBef>
              <a:spcAft>
                <a:spcPct val="0"/>
              </a:spcAft>
              <a:buClr>
                <a:schemeClr val="accent1"/>
              </a:buClr>
              <a:buFont typeface="Wingdings" pitchFamily="2" charset="2"/>
              <a:defRPr>
                <a:solidFill>
                  <a:schemeClr val="tx1"/>
                </a:solidFill>
                <a:latin typeface="+mn-lt"/>
              </a:defRPr>
            </a:lvl9pPr>
          </a:lstStyle>
          <a:p>
            <a:pPr marL="0" indent="0" algn="ctr">
              <a:buNone/>
              <a:defRPr/>
            </a:pPr>
            <a:r>
              <a:rPr lang="ja-JP" altLang="en-US" sz="1050" dirty="0">
                <a:latin typeface="Meiryo UI" panose="020B0604030504040204" pitchFamily="50" charset="-128"/>
                <a:ea typeface="Meiryo UI" panose="020B0604030504040204" pitchFamily="50" charset="-128"/>
                <a:cs typeface="Meiryo UI" panose="020B0604030504040204" pitchFamily="50" charset="-128"/>
              </a:rPr>
              <a:t>標準で</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5</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種類の</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a:p>
            <a:pPr marL="0" indent="0" algn="ctr">
              <a:buNone/>
              <a:defRPr/>
            </a:pPr>
            <a:r>
              <a:rPr lang="ja-JP" altLang="en-US" sz="1050" dirty="0">
                <a:latin typeface="Meiryo UI" panose="020B0604030504040204" pitchFamily="50" charset="-128"/>
                <a:ea typeface="Meiryo UI" panose="020B0604030504040204" pitchFamily="50" charset="-128"/>
                <a:cs typeface="Meiryo UI" panose="020B0604030504040204" pitchFamily="50" charset="-128"/>
              </a:rPr>
              <a:t>字取り設定が付属</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458" name="グループ化 10"/>
          <p:cNvGrpSpPr/>
          <p:nvPr/>
        </p:nvGrpSpPr>
        <p:grpSpPr>
          <a:xfrm>
            <a:off x="5004048" y="2265040"/>
            <a:ext cx="3384376" cy="1880622"/>
            <a:chOff x="1893987" y="3332733"/>
            <a:chExt cx="2857500" cy="1587500"/>
          </a:xfrm>
        </p:grpSpPr>
        <p:pic>
          <p:nvPicPr>
            <p:cNvPr id="1459" name="Picture 5" descr="ルビのバリエーション"/>
            <p:cNvPicPr>
              <a:picLocks noChangeAspect="1" noChangeArrowheads="1"/>
            </p:cNvPicPr>
            <p:nvPr/>
          </p:nvPicPr>
          <p:blipFill>
            <a:blip r:embed="rId3"/>
            <a:stretch>
              <a:fillRect/>
            </a:stretch>
          </p:blipFill>
          <p:spPr>
            <a:xfrm>
              <a:off x="1979712" y="3501008"/>
              <a:ext cx="2727325" cy="1338262"/>
            </a:xfrm>
            <a:prstGeom prst="rect">
              <a:avLst/>
            </a:prstGeom>
            <a:noFill/>
            <a:ln>
              <a:noFill/>
            </a:ln>
          </p:spPr>
        </p:pic>
        <p:sp>
          <p:nvSpPr>
            <p:cNvPr id="1460" name="Rectangle 4"/>
            <p:cNvSpPr>
              <a:spLocks noChangeArrowheads="1"/>
            </p:cNvSpPr>
            <p:nvPr/>
          </p:nvSpPr>
          <p:spPr>
            <a:xfrm>
              <a:off x="1893987" y="3332733"/>
              <a:ext cx="2857500" cy="1587500"/>
            </a:xfrm>
            <a:prstGeom prst="rect">
              <a:avLst/>
            </a:prstGeom>
            <a:noFill/>
            <a:ln w="9525">
              <a:solidFill>
                <a:srgbClr val="000000"/>
              </a:solidFill>
              <a:miter lim="800000"/>
              <a:headEnd/>
              <a:tailEnd/>
            </a:ln>
          </p:spPr>
          <p:txBody>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ＭＳ Ｐゴシック" panose="020B0600070205080204" pitchFamily="50" charset="-128"/>
              </a:endParaRPr>
            </a:p>
          </p:txBody>
        </p:sp>
      </p:grpSp>
      <p:sp>
        <p:nvSpPr>
          <p:cNvPr id="1461" name="スライド番号プレースホルダー 9"/>
          <p:cNvSpPr>
            <a:spLocks noGrp="1"/>
          </p:cNvSpPr>
          <p:nvPr>
            <p:ph type="sldNum" sz="quarter" idx="12"/>
          </p:nvPr>
        </p:nvSpPr>
        <p:spPr/>
        <p:txBody>
          <a:bodyPr/>
          <a:lstStyle/>
          <a:p>
            <a:fld id="{00000000-1234-1234-1234-123412341234}" type="slidenum">
              <a:rPr lang="en-US" altLang="ja" sz="1000">
                <a:solidFill>
                  <a:schemeClr val="dk2"/>
                </a:solidFill>
              </a:rPr>
              <a:pPr/>
              <a:t>17</a:t>
            </a:fld>
            <a:endParaRPr lang="ja" altLang="en-US" sz="1000">
              <a:solidFill>
                <a:schemeClr val="dk2"/>
              </a:solidFill>
            </a:endParaRPr>
          </a:p>
        </p:txBody>
      </p:sp>
    </p:spTree>
    <p:extLst>
      <p:ext uri="{BB962C8B-B14F-4D97-AF65-F5344CB8AC3E}">
        <p14:creationId xmlns:p14="http://schemas.microsoft.com/office/powerpoint/2010/main" val="1674853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3" name="AutoShape 36"/>
          <p:cNvSpPr>
            <a:spLocks noChangeArrowheads="1"/>
          </p:cNvSpPr>
          <p:nvPr/>
        </p:nvSpPr>
        <p:spPr>
          <a:xfrm>
            <a:off x="4441828" y="2662613"/>
            <a:ext cx="3813713" cy="2004638"/>
          </a:xfrm>
          <a:prstGeom prst="homePlate">
            <a:avLst>
              <a:gd name="adj" fmla="val 5843"/>
            </a:avLst>
          </a:prstGeom>
          <a:solidFill>
            <a:srgbClr val="F8F8F8"/>
          </a:solidFill>
          <a:ln w="12700" algn="ctr">
            <a:solidFill>
              <a:schemeClr val="bg1">
                <a:lumMod val="50000"/>
              </a:schemeClr>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a:extLst>
              <a:ext uri="{FF2B5EF4-FFF2-40B4-BE49-F238E27FC236}">
                <a16:creationId xmlns:a16="http://schemas.microsoft.com/office/drawing/2014/main" id="{D4D1F19A-8A84-443F-B103-CC23C616E537}"/>
              </a:ext>
            </a:extLst>
          </p:cNvPr>
          <p:cNvPicPr>
            <a:picLocks noChangeAspect="1"/>
          </p:cNvPicPr>
          <p:nvPr/>
        </p:nvPicPr>
        <p:blipFill>
          <a:blip r:embed="rId2"/>
          <a:stretch>
            <a:fillRect/>
          </a:stretch>
        </p:blipFill>
        <p:spPr>
          <a:xfrm>
            <a:off x="4563487" y="3016438"/>
            <a:ext cx="3269512" cy="296300"/>
          </a:xfrm>
          <a:prstGeom prst="rect">
            <a:avLst/>
          </a:prstGeom>
          <a:ln>
            <a:solidFill>
              <a:schemeClr val="bg1">
                <a:lumMod val="50000"/>
              </a:schemeClr>
            </a:solidFill>
          </a:ln>
        </p:spPr>
      </p:pic>
      <p:sp>
        <p:nvSpPr>
          <p:cNvPr id="1464" name="AutoShape 36"/>
          <p:cNvSpPr>
            <a:spLocks noChangeArrowheads="1"/>
          </p:cNvSpPr>
          <p:nvPr/>
        </p:nvSpPr>
        <p:spPr>
          <a:xfrm>
            <a:off x="746128" y="2662613"/>
            <a:ext cx="3606799" cy="2004638"/>
          </a:xfrm>
          <a:prstGeom prst="homePlate">
            <a:avLst>
              <a:gd name="adj" fmla="val 5843"/>
            </a:avLst>
          </a:prstGeom>
          <a:solidFill>
            <a:srgbClr val="F8F8F8"/>
          </a:solidFill>
          <a:ln w="12700" algn="ctr">
            <a:solidFill>
              <a:schemeClr val="bg1">
                <a:lumMod val="50000"/>
              </a:schemeClr>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a:extLst>
              <a:ext uri="{FF2B5EF4-FFF2-40B4-BE49-F238E27FC236}">
                <a16:creationId xmlns:a16="http://schemas.microsoft.com/office/drawing/2014/main" id="{0F0B0C66-59BA-4E93-A2E7-49DDF098EA38}"/>
              </a:ext>
            </a:extLst>
          </p:cNvPr>
          <p:cNvPicPr>
            <a:picLocks noChangeAspect="1"/>
          </p:cNvPicPr>
          <p:nvPr/>
        </p:nvPicPr>
        <p:blipFill>
          <a:blip r:embed="rId3"/>
          <a:stretch>
            <a:fillRect/>
          </a:stretch>
        </p:blipFill>
        <p:spPr>
          <a:xfrm>
            <a:off x="879724" y="2791786"/>
            <a:ext cx="2861141" cy="1280153"/>
          </a:xfrm>
          <a:prstGeom prst="rect">
            <a:avLst/>
          </a:prstGeom>
          <a:ln>
            <a:solidFill>
              <a:schemeClr val="bg1">
                <a:lumMod val="50000"/>
              </a:schemeClr>
            </a:solidFill>
          </a:ln>
        </p:spPr>
      </p:pic>
      <p:sp>
        <p:nvSpPr>
          <p:cNvPr id="1465" name="AutoShape 36"/>
          <p:cNvSpPr>
            <a:spLocks noChangeArrowheads="1"/>
          </p:cNvSpPr>
          <p:nvPr/>
        </p:nvSpPr>
        <p:spPr>
          <a:xfrm rot="5400000">
            <a:off x="2152043" y="-534003"/>
            <a:ext cx="1670072" cy="4541440"/>
          </a:xfrm>
          <a:prstGeom prst="homePlate">
            <a:avLst>
              <a:gd name="adj" fmla="val 5843"/>
            </a:avLst>
          </a:prstGeom>
          <a:solidFill>
            <a:srgbClr val="F8F8F8"/>
          </a:solidFill>
          <a:ln w="12700" algn="ctr">
            <a:solidFill>
              <a:schemeClr val="bg1">
                <a:lumMod val="50000"/>
              </a:schemeClr>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2" name="図 1">
            <a:extLst>
              <a:ext uri="{FF2B5EF4-FFF2-40B4-BE49-F238E27FC236}">
                <a16:creationId xmlns:a16="http://schemas.microsoft.com/office/drawing/2014/main" id="{8BB1BCCC-A232-4186-BAE2-49880DACF37C}"/>
              </a:ext>
            </a:extLst>
          </p:cNvPr>
          <p:cNvPicPr>
            <a:picLocks noChangeAspect="1"/>
          </p:cNvPicPr>
          <p:nvPr/>
        </p:nvPicPr>
        <p:blipFill>
          <a:blip r:embed="rId4"/>
          <a:stretch>
            <a:fillRect/>
          </a:stretch>
        </p:blipFill>
        <p:spPr>
          <a:xfrm>
            <a:off x="870823" y="1021353"/>
            <a:ext cx="4217993" cy="965469"/>
          </a:xfrm>
          <a:prstGeom prst="rect">
            <a:avLst/>
          </a:prstGeom>
          <a:ln>
            <a:solidFill>
              <a:schemeClr val="bg1">
                <a:lumMod val="50000"/>
              </a:schemeClr>
            </a:solidFill>
          </a:ln>
        </p:spPr>
      </p:pic>
      <p:sp>
        <p:nvSpPr>
          <p:cNvPr id="1466" name="タイトル 1"/>
          <p:cNvSpPr>
            <a:spLocks noGrp="1"/>
          </p:cNvSpPr>
          <p:nvPr>
            <p:ph type="title"/>
          </p:nvPr>
        </p:nvSpPr>
        <p:spPr>
          <a:xfrm>
            <a:off x="311700" y="203883"/>
            <a:ext cx="8520600" cy="603838"/>
          </a:xfrm>
        </p:spPr>
        <p:txBody>
          <a:bodyPr/>
          <a:lstStyle/>
          <a:p>
            <a:r>
              <a:rPr lang="ja-JP" altLang="en-US" dirty="0">
                <a:cs typeface="Meiryo UI" panose="020B0604030504040204" pitchFamily="50" charset="-128"/>
              </a:rPr>
              <a:t>異体字一括検索機能</a:t>
            </a:r>
            <a:endParaRPr kumimoji="1" lang="ja-JP" altLang="en-US" dirty="0">
              <a:cs typeface="Meiryo UI" panose="020B0604030504040204" pitchFamily="50" charset="-128"/>
            </a:endParaRPr>
          </a:p>
        </p:txBody>
      </p:sp>
      <p:sp>
        <p:nvSpPr>
          <p:cNvPr id="1468" name="Rectangle 6"/>
          <p:cNvSpPr>
            <a:spLocks noChangeArrowheads="1"/>
          </p:cNvSpPr>
          <p:nvPr/>
        </p:nvSpPr>
        <p:spPr>
          <a:xfrm>
            <a:off x="3740865" y="1693336"/>
            <a:ext cx="787595" cy="215413"/>
          </a:xfrm>
          <a:prstGeom prst="rect">
            <a:avLst/>
          </a:prstGeom>
          <a:noFill/>
          <a:ln w="38100">
            <a:solidFill>
              <a:srgbClr val="FF0000"/>
            </a:solidFill>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69" name="AutoShape 7"/>
          <p:cNvSpPr>
            <a:spLocks noChangeArrowheads="1"/>
          </p:cNvSpPr>
          <p:nvPr/>
        </p:nvSpPr>
        <p:spPr>
          <a:xfrm>
            <a:off x="2626055" y="1195905"/>
            <a:ext cx="1861233" cy="359508"/>
          </a:xfrm>
          <a:prstGeom prst="wedgeRectCallout">
            <a:avLst>
              <a:gd name="adj1" fmla="val -63820"/>
              <a:gd name="adj2" fmla="val -54076"/>
            </a:avLst>
          </a:prstGeom>
          <a:solidFill>
            <a:schemeClr val="bg1"/>
          </a:solidFill>
          <a:ln>
            <a:headEnd/>
            <a:tailEnd/>
          </a:ln>
        </p:spPr>
        <p:style>
          <a:lnRef idx="1">
            <a:schemeClr val="dk1"/>
          </a:lnRef>
          <a:fillRef idx="2">
            <a:schemeClr val="dk1"/>
          </a:fillRef>
          <a:effectRef idx="1">
            <a:schemeClr val="dk1"/>
          </a:effectRef>
          <a:fontRef idx="minor">
            <a:schemeClr val="dk1"/>
          </a:fontRef>
        </p:style>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通常字形で氏名を入力</a:t>
            </a:r>
          </a:p>
        </p:txBody>
      </p:sp>
      <p:sp>
        <p:nvSpPr>
          <p:cNvPr id="1471" name="Rectangle 15"/>
          <p:cNvSpPr>
            <a:spLocks noChangeArrowheads="1"/>
          </p:cNvSpPr>
          <p:nvPr/>
        </p:nvSpPr>
        <p:spPr>
          <a:xfrm>
            <a:off x="1253904" y="3312740"/>
            <a:ext cx="1565547" cy="759199"/>
          </a:xfrm>
          <a:prstGeom prst="rect">
            <a:avLst/>
          </a:prstGeom>
          <a:noFill/>
          <a:ln w="38100">
            <a:solidFill>
              <a:srgbClr val="FF0000"/>
            </a:solidFill>
            <a:prstDash val="sysDot"/>
            <a:miter lim="800000"/>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73" name="Oval 39"/>
          <p:cNvSpPr>
            <a:spLocks noChangeArrowheads="1"/>
          </p:cNvSpPr>
          <p:nvPr/>
        </p:nvSpPr>
        <p:spPr>
          <a:xfrm>
            <a:off x="1404061" y="3259710"/>
            <a:ext cx="524426" cy="524426"/>
          </a:xfrm>
          <a:prstGeom prst="ellipse">
            <a:avLst/>
          </a:prstGeom>
          <a:noFill/>
          <a:ln w="28575" algn="ctr">
            <a:solidFill>
              <a:srgbClr val="FF0000"/>
            </a:solidFill>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74" name="Oval 41"/>
          <p:cNvSpPr>
            <a:spLocks noChangeArrowheads="1"/>
          </p:cNvSpPr>
          <p:nvPr/>
        </p:nvSpPr>
        <p:spPr>
          <a:xfrm>
            <a:off x="5006182" y="2915132"/>
            <a:ext cx="503237" cy="503238"/>
          </a:xfrm>
          <a:prstGeom prst="ellipse">
            <a:avLst/>
          </a:prstGeom>
          <a:noFill/>
          <a:ln w="28575" algn="ctr">
            <a:solidFill>
              <a:srgbClr val="FF0000"/>
            </a:solidFill>
            <a:round/>
            <a:headEnd/>
            <a:tailEnd/>
          </a:ln>
          <a:effec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475" name="Text Box 58"/>
          <p:cNvSpPr txBox="1">
            <a:spLocks noChangeArrowheads="1"/>
          </p:cNvSpPr>
          <p:nvPr/>
        </p:nvSpPr>
        <p:spPr>
          <a:xfrm>
            <a:off x="7611912" y="503163"/>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a:t>BizCard</a:t>
            </a:r>
            <a:r>
              <a:rPr lang="en-US" altLang="ja-JP" dirty="0"/>
              <a:t> WEB</a:t>
            </a:r>
          </a:p>
        </p:txBody>
      </p:sp>
      <p:sp>
        <p:nvSpPr>
          <p:cNvPr id="1476" name="コンテンツ プレースホルダー 2"/>
          <p:cNvSpPr>
            <a:spLocks noGrp="1"/>
          </p:cNvSpPr>
          <p:nvPr>
            <p:ph sz="half" idx="1"/>
          </p:nvPr>
        </p:nvSpPr>
        <p:spPr>
          <a:xfrm>
            <a:off x="851809" y="2047877"/>
            <a:ext cx="4188823" cy="352425"/>
          </a:xfrm>
        </p:spPr>
        <p:txBody>
          <a:bodyPr>
            <a:normAutofit/>
          </a:bodyPr>
          <a:lstStyle/>
          <a:p>
            <a:pPr marL="0" indent="0">
              <a:buNone/>
            </a:pPr>
            <a:r>
              <a:rPr lang="ja-JP" altLang="en-US" dirty="0"/>
              <a:t>①入力された氏名に対し、一括で異体字を検索します。</a:t>
            </a:r>
          </a:p>
        </p:txBody>
      </p:sp>
      <p:sp>
        <p:nvSpPr>
          <p:cNvPr id="1477" name="コンテンツ プレースホルダー 2"/>
          <p:cNvSpPr txBox="1"/>
          <p:nvPr/>
        </p:nvSpPr>
        <p:spPr>
          <a:xfrm>
            <a:off x="851808" y="4076702"/>
            <a:ext cx="3367768" cy="352425"/>
          </a:xfrm>
          <a:prstGeom prst="rect">
            <a:avLst/>
          </a:prstGeom>
        </p:spPr>
        <p:txBody>
          <a:bodyPr vert="horz" lIns="0" tIns="45720" rIns="0" bIns="45720" rtlCol="0">
            <a:normAutofit/>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marL="0" indent="0">
              <a:buNone/>
            </a:pPr>
            <a:r>
              <a:rPr lang="ja-JP" altLang="en-US" dirty="0"/>
              <a:t>②候補一覧から希望の文字を選択します。</a:t>
            </a:r>
          </a:p>
        </p:txBody>
      </p:sp>
      <p:sp>
        <p:nvSpPr>
          <p:cNvPr id="1478" name="AutoShape 81"/>
          <p:cNvSpPr>
            <a:spLocks noChangeArrowheads="1"/>
          </p:cNvSpPr>
          <p:nvPr/>
        </p:nvSpPr>
        <p:spPr>
          <a:xfrm>
            <a:off x="6114820" y="2317060"/>
            <a:ext cx="2410057" cy="480233"/>
          </a:xfrm>
          <a:prstGeom prst="wedgeRectCallout">
            <a:avLst>
              <a:gd name="adj1" fmla="val 28113"/>
              <a:gd name="adj2" fmla="val -44558"/>
            </a:avLst>
          </a:prstGeom>
          <a:solidFill>
            <a:schemeClr val="bg1"/>
          </a:solidFill>
          <a:ln w="12700" algn="ctr">
            <a:solidFill>
              <a:schemeClr val="tx1"/>
            </a:solidFill>
            <a:prstDash val="sysDash"/>
            <a:miter lim="800000"/>
            <a:headEnd/>
            <a:tailEnd/>
          </a:ln>
          <a:effectLst/>
        </p:spPr>
        <p:txBody>
          <a:bodyPr wrap="square">
            <a:no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defRPr/>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一度登録すれば、次回以降も選択された異体字が保存されています。</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79" name="AutoShape 74"/>
          <p:cNvSpPr>
            <a:spLocks noChangeArrowheads="1"/>
          </p:cNvSpPr>
          <p:nvPr/>
        </p:nvSpPr>
        <p:spPr>
          <a:xfrm>
            <a:off x="7619838" y="4171952"/>
            <a:ext cx="919658" cy="354491"/>
          </a:xfrm>
          <a:prstGeom prst="roundRect">
            <a:avLst>
              <a:gd name="adj" fmla="val 48454"/>
            </a:avLst>
          </a:prstGeom>
          <a:solidFill>
            <a:srgbClr val="0070C0"/>
          </a:solidFill>
          <a:ln/>
        </p:spPr>
        <p:style>
          <a:lnRef idx="1">
            <a:schemeClr val="accent2"/>
          </a:lnRef>
          <a:fillRef idx="2">
            <a:schemeClr val="accent2"/>
          </a:fillRef>
          <a:effectRef idx="1">
            <a:schemeClr val="accent2"/>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a:defRPr/>
            </a:pPr>
            <a:r>
              <a:rPr lang="ja-JP" altLang="en-US" sz="1200" b="1" kern="1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登録完了</a:t>
            </a:r>
          </a:p>
        </p:txBody>
      </p:sp>
      <p:sp>
        <p:nvSpPr>
          <p:cNvPr id="1480" name="コンテンツ プレースホルダー 2"/>
          <p:cNvSpPr txBox="1"/>
          <p:nvPr/>
        </p:nvSpPr>
        <p:spPr>
          <a:xfrm>
            <a:off x="4528458" y="3590925"/>
            <a:ext cx="3424918" cy="1009650"/>
          </a:xfrm>
          <a:prstGeom prst="rect">
            <a:avLst/>
          </a:prstGeom>
        </p:spPr>
        <p:txBody>
          <a:bodyPr vert="horz" lIns="0" tIns="45720" rIns="0" bIns="45720" rtlCol="0">
            <a:normAutofit/>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marL="0" indent="0">
              <a:buNone/>
            </a:pPr>
            <a:r>
              <a:rPr lang="ja-JP" altLang="en-US" dirty="0"/>
              <a:t>③氏名の</a:t>
            </a:r>
            <a:r>
              <a:rPr lang="en-US" altLang="ja-JP" dirty="0"/>
              <a:t>1</a:t>
            </a:r>
            <a:r>
              <a:rPr lang="ja-JP" altLang="en-US" dirty="0"/>
              <a:t>文字目に異体字がセットされました。</a:t>
            </a:r>
            <a:endParaRPr lang="en-US" altLang="ja-JP" dirty="0"/>
          </a:p>
          <a:p>
            <a:pPr marL="0" indent="0">
              <a:buNone/>
            </a:pPr>
            <a:r>
              <a:rPr lang="ja-JP" altLang="en-US" dirty="0"/>
              <a:t>通常の名刺と同様に注文可能です。</a:t>
            </a:r>
            <a:endParaRPr lang="en-US" altLang="ja-JP" dirty="0"/>
          </a:p>
          <a:p>
            <a:pPr marL="0" indent="0">
              <a:buNone/>
            </a:pPr>
            <a:r>
              <a:rPr lang="en-US" altLang="ja-JP" sz="1100" dirty="0"/>
              <a:t>※</a:t>
            </a:r>
            <a:r>
              <a:rPr lang="ja-JP" altLang="en-US" sz="1100" dirty="0"/>
              <a:t>初回のみ外字マスタ登録が必要です。</a:t>
            </a:r>
            <a:endParaRPr lang="ja-JP" altLang="en-US" dirty="0"/>
          </a:p>
        </p:txBody>
      </p:sp>
      <p:sp>
        <p:nvSpPr>
          <p:cNvPr id="1481" name="スライド番号プレースホルダー 2"/>
          <p:cNvSpPr>
            <a:spLocks noGrp="1"/>
          </p:cNvSpPr>
          <p:nvPr>
            <p:ph type="sldNum" sz="quarter" idx="12"/>
          </p:nvPr>
        </p:nvSpPr>
        <p:spPr/>
        <p:txBody>
          <a:bodyPr/>
          <a:lstStyle/>
          <a:p>
            <a:fld id="{00000000-1234-1234-1234-123412341234}" type="slidenum">
              <a:rPr lang="en-US" altLang="ja" sz="1000">
                <a:solidFill>
                  <a:schemeClr val="dk2"/>
                </a:solidFill>
              </a:rPr>
              <a:pPr/>
              <a:t>18</a:t>
            </a:fld>
            <a:endParaRPr lang="ja" altLang="en-US" sz="1000">
              <a:solidFill>
                <a:schemeClr val="dk2"/>
              </a:solidFill>
            </a:endParaRPr>
          </a:p>
        </p:txBody>
      </p:sp>
      <p:sp>
        <p:nvSpPr>
          <p:cNvPr id="22" name="Text Box 16">
            <a:extLst>
              <a:ext uri="{FF2B5EF4-FFF2-40B4-BE49-F238E27FC236}">
                <a16:creationId xmlns:a16="http://schemas.microsoft.com/office/drawing/2014/main" id="{A9CFAE84-F83C-448C-8EA5-F6DC8D84FA5A}"/>
              </a:ext>
            </a:extLst>
          </p:cNvPr>
          <p:cNvSpPr txBox="1">
            <a:spLocks noChangeArrowheads="1"/>
          </p:cNvSpPr>
          <p:nvPr/>
        </p:nvSpPr>
        <p:spPr>
          <a:xfrm>
            <a:off x="5412261" y="952715"/>
            <a:ext cx="3360264" cy="338554"/>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Ver.5</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から部署名や住所等の項目にも異体字指定ができるようになりました。</a:t>
            </a:r>
          </a:p>
        </p:txBody>
      </p:sp>
    </p:spTree>
    <p:extLst>
      <p:ext uri="{BB962C8B-B14F-4D97-AF65-F5344CB8AC3E}">
        <p14:creationId xmlns:p14="http://schemas.microsoft.com/office/powerpoint/2010/main" val="3465547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0095D41A-B5E0-4D65-BF68-31D95C4412AE}"/>
              </a:ext>
            </a:extLst>
          </p:cNvPr>
          <p:cNvPicPr>
            <a:picLocks noChangeAspect="1"/>
          </p:cNvPicPr>
          <p:nvPr/>
        </p:nvPicPr>
        <p:blipFill>
          <a:blip r:embed="rId3"/>
          <a:stretch>
            <a:fillRect/>
          </a:stretch>
        </p:blipFill>
        <p:spPr>
          <a:xfrm>
            <a:off x="4707296" y="1497014"/>
            <a:ext cx="2143528" cy="2035753"/>
          </a:xfrm>
          <a:prstGeom prst="rect">
            <a:avLst/>
          </a:prstGeom>
          <a:ln>
            <a:solidFill>
              <a:schemeClr val="tx1"/>
            </a:solidFill>
          </a:ln>
        </p:spPr>
      </p:pic>
      <p:pic>
        <p:nvPicPr>
          <p:cNvPr id="11" name="図 10">
            <a:extLst>
              <a:ext uri="{FF2B5EF4-FFF2-40B4-BE49-F238E27FC236}">
                <a16:creationId xmlns:a16="http://schemas.microsoft.com/office/drawing/2014/main" id="{38F0202F-C9FF-44CF-AF20-BC5C19679B49}"/>
              </a:ext>
            </a:extLst>
          </p:cNvPr>
          <p:cNvPicPr>
            <a:picLocks noChangeAspect="1"/>
          </p:cNvPicPr>
          <p:nvPr/>
        </p:nvPicPr>
        <p:blipFill>
          <a:blip r:embed="rId4"/>
          <a:stretch>
            <a:fillRect/>
          </a:stretch>
        </p:blipFill>
        <p:spPr>
          <a:xfrm>
            <a:off x="5106858" y="2350326"/>
            <a:ext cx="3694626" cy="2111610"/>
          </a:xfrm>
          <a:prstGeom prst="rect">
            <a:avLst/>
          </a:prstGeom>
          <a:ln>
            <a:solidFill>
              <a:schemeClr val="tx1"/>
            </a:solidFill>
          </a:ln>
        </p:spPr>
      </p:pic>
      <p:pic>
        <p:nvPicPr>
          <p:cNvPr id="35" name="図 34">
            <a:extLst>
              <a:ext uri="{FF2B5EF4-FFF2-40B4-BE49-F238E27FC236}">
                <a16:creationId xmlns:a16="http://schemas.microsoft.com/office/drawing/2014/main" id="{60388075-DBB9-43F9-8A13-CFA3FA749109}"/>
              </a:ext>
            </a:extLst>
          </p:cNvPr>
          <p:cNvPicPr>
            <a:picLocks noChangeAspect="1"/>
          </p:cNvPicPr>
          <p:nvPr/>
        </p:nvPicPr>
        <p:blipFill>
          <a:blip r:embed="rId5"/>
          <a:stretch>
            <a:fillRect/>
          </a:stretch>
        </p:blipFill>
        <p:spPr>
          <a:xfrm>
            <a:off x="5905423" y="3810000"/>
            <a:ext cx="2775888" cy="849280"/>
          </a:xfrm>
          <a:prstGeom prst="rect">
            <a:avLst/>
          </a:prstGeom>
          <a:ln>
            <a:solidFill>
              <a:schemeClr val="tx1"/>
            </a:solidFill>
          </a:ln>
        </p:spPr>
      </p:pic>
      <p:pic>
        <p:nvPicPr>
          <p:cNvPr id="7" name="図 6">
            <a:extLst>
              <a:ext uri="{FF2B5EF4-FFF2-40B4-BE49-F238E27FC236}">
                <a16:creationId xmlns:a16="http://schemas.microsoft.com/office/drawing/2014/main" id="{9FD66716-1D10-4983-91EE-77B7765A1E1B}"/>
              </a:ext>
            </a:extLst>
          </p:cNvPr>
          <p:cNvPicPr>
            <a:picLocks noChangeAspect="1"/>
          </p:cNvPicPr>
          <p:nvPr/>
        </p:nvPicPr>
        <p:blipFill>
          <a:blip r:embed="rId6"/>
          <a:stretch>
            <a:fillRect/>
          </a:stretch>
        </p:blipFill>
        <p:spPr>
          <a:xfrm>
            <a:off x="384617" y="3533036"/>
            <a:ext cx="2912352" cy="1054895"/>
          </a:xfrm>
          <a:prstGeom prst="rect">
            <a:avLst/>
          </a:prstGeom>
          <a:ln>
            <a:solidFill>
              <a:schemeClr val="tx1"/>
            </a:solidFill>
          </a:ln>
        </p:spPr>
      </p:pic>
      <p:pic>
        <p:nvPicPr>
          <p:cNvPr id="8" name="図 7">
            <a:extLst>
              <a:ext uri="{FF2B5EF4-FFF2-40B4-BE49-F238E27FC236}">
                <a16:creationId xmlns:a16="http://schemas.microsoft.com/office/drawing/2014/main" id="{19AFEA6B-8FF8-4B1A-931C-264D537BDCDD}"/>
              </a:ext>
            </a:extLst>
          </p:cNvPr>
          <p:cNvPicPr>
            <a:picLocks noChangeAspect="1"/>
          </p:cNvPicPr>
          <p:nvPr/>
        </p:nvPicPr>
        <p:blipFill>
          <a:blip r:embed="rId7"/>
          <a:stretch>
            <a:fillRect/>
          </a:stretch>
        </p:blipFill>
        <p:spPr>
          <a:xfrm>
            <a:off x="2369455" y="3989389"/>
            <a:ext cx="1938858" cy="645397"/>
          </a:xfrm>
          <a:prstGeom prst="rect">
            <a:avLst/>
          </a:prstGeom>
          <a:ln>
            <a:solidFill>
              <a:schemeClr val="tx1"/>
            </a:solidFill>
          </a:ln>
        </p:spPr>
      </p:pic>
      <p:pic>
        <p:nvPicPr>
          <p:cNvPr id="3" name="図 2">
            <a:extLst>
              <a:ext uri="{FF2B5EF4-FFF2-40B4-BE49-F238E27FC236}">
                <a16:creationId xmlns:a16="http://schemas.microsoft.com/office/drawing/2014/main" id="{A992D5A9-A1F3-485A-8AA3-78389178E644}"/>
              </a:ext>
            </a:extLst>
          </p:cNvPr>
          <p:cNvPicPr>
            <a:picLocks noChangeAspect="1"/>
          </p:cNvPicPr>
          <p:nvPr/>
        </p:nvPicPr>
        <p:blipFill>
          <a:blip r:embed="rId8"/>
          <a:stretch>
            <a:fillRect/>
          </a:stretch>
        </p:blipFill>
        <p:spPr>
          <a:xfrm>
            <a:off x="400051" y="1545936"/>
            <a:ext cx="3111347" cy="1168690"/>
          </a:xfrm>
          <a:prstGeom prst="rect">
            <a:avLst/>
          </a:prstGeom>
          <a:ln>
            <a:solidFill>
              <a:schemeClr val="bg1">
                <a:lumMod val="50000"/>
              </a:schemeClr>
            </a:solidFill>
          </a:ln>
        </p:spPr>
      </p:pic>
      <p:pic>
        <p:nvPicPr>
          <p:cNvPr id="6" name="図 5">
            <a:extLst>
              <a:ext uri="{FF2B5EF4-FFF2-40B4-BE49-F238E27FC236}">
                <a16:creationId xmlns:a16="http://schemas.microsoft.com/office/drawing/2014/main" id="{DB0451B0-16FF-4D1D-9C02-8508AFD8E67F}"/>
              </a:ext>
            </a:extLst>
          </p:cNvPr>
          <p:cNvPicPr>
            <a:picLocks noChangeAspect="1"/>
          </p:cNvPicPr>
          <p:nvPr/>
        </p:nvPicPr>
        <p:blipFill>
          <a:blip r:embed="rId9"/>
          <a:stretch>
            <a:fillRect/>
          </a:stretch>
        </p:blipFill>
        <p:spPr>
          <a:xfrm>
            <a:off x="2372919" y="2118414"/>
            <a:ext cx="1930797" cy="658711"/>
          </a:xfrm>
          <a:prstGeom prst="rect">
            <a:avLst/>
          </a:prstGeom>
          <a:ln>
            <a:solidFill>
              <a:schemeClr val="tx1"/>
            </a:solidFill>
          </a:ln>
        </p:spPr>
      </p:pic>
      <p:sp>
        <p:nvSpPr>
          <p:cNvPr id="1483" name="タイトル 1"/>
          <p:cNvSpPr>
            <a:spLocks noGrp="1"/>
          </p:cNvSpPr>
          <p:nvPr>
            <p:ph type="title"/>
          </p:nvPr>
        </p:nvSpPr>
        <p:spPr>
          <a:xfrm>
            <a:off x="311700" y="203883"/>
            <a:ext cx="8520600" cy="603838"/>
          </a:xfrm>
        </p:spPr>
        <p:txBody>
          <a:bodyPr/>
          <a:lstStyle/>
          <a:p>
            <a:r>
              <a:rPr lang="ja-JP" altLang="en-US" dirty="0">
                <a:solidFill>
                  <a:schemeClr val="tx1"/>
                </a:solidFill>
                <a:cs typeface="Meiryo UI" panose="020B0604030504040204" pitchFamily="50" charset="-128"/>
              </a:rPr>
              <a:t>各種データ管理</a:t>
            </a:r>
            <a:endParaRPr kumimoji="1" lang="ja-JP" altLang="en-US" dirty="0">
              <a:solidFill>
                <a:schemeClr val="tx1"/>
              </a:solidFill>
              <a:cs typeface="Meiryo UI" panose="020B0604030504040204" pitchFamily="50" charset="-128"/>
            </a:endParaRPr>
          </a:p>
        </p:txBody>
      </p:sp>
      <p:sp>
        <p:nvSpPr>
          <p:cNvPr id="1489" name="Text Box 16"/>
          <p:cNvSpPr txBox="1">
            <a:spLocks noChangeArrowheads="1"/>
          </p:cNvSpPr>
          <p:nvPr/>
        </p:nvSpPr>
        <p:spPr>
          <a:xfrm>
            <a:off x="339819" y="1242772"/>
            <a:ext cx="3603533" cy="169277"/>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組織変更時には原稿データの一括更新が可能です。</a:t>
            </a:r>
            <a:endPar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90" name="Rectangle 5"/>
          <p:cNvSpPr>
            <a:spLocks noChangeArrowheads="1"/>
          </p:cNvSpPr>
          <p:nvPr/>
        </p:nvSpPr>
        <p:spPr>
          <a:xfrm>
            <a:off x="315687" y="1044590"/>
            <a:ext cx="4210595" cy="1803386"/>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491" name="Text Box 6"/>
          <p:cNvSpPr txBox="1">
            <a:spLocks noChangeArrowheads="1"/>
          </p:cNvSpPr>
          <p:nvPr/>
        </p:nvSpPr>
        <p:spPr>
          <a:xfrm>
            <a:off x="315687" y="867667"/>
            <a:ext cx="4210595" cy="322959"/>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kumimoji="1" lang="ja-JP" altLang="en-US" b="1" dirty="0">
                <a:solidFill>
                  <a:schemeClr val="bg1"/>
                </a:solidFill>
                <a:latin typeface="Meiryo UI" panose="020B0604030504040204" pitchFamily="50" charset="-128"/>
                <a:ea typeface="Meiryo UI" panose="020B0604030504040204" pitchFamily="50" charset="-128"/>
                <a:cs typeface="メイリオ" pitchFamily="50" charset="-128"/>
              </a:rPr>
              <a:t>名刺データ管理</a:t>
            </a:r>
          </a:p>
        </p:txBody>
      </p:sp>
      <p:pic>
        <p:nvPicPr>
          <p:cNvPr id="1492" name="Picture 69" descr="csv"/>
          <p:cNvPicPr>
            <a:picLocks noChangeAspect="1" noChangeArrowheads="1"/>
          </p:cNvPicPr>
          <p:nvPr/>
        </p:nvPicPr>
        <p:blipFill>
          <a:blip r:embed="rId10"/>
          <a:stretch>
            <a:fillRect/>
          </a:stretch>
        </p:blipFill>
        <p:spPr>
          <a:xfrm>
            <a:off x="3878083" y="1684917"/>
            <a:ext cx="495460" cy="495515"/>
          </a:xfrm>
          <a:prstGeom prst="rect">
            <a:avLst/>
          </a:prstGeom>
          <a:noFill/>
          <a:ln>
            <a:noFill/>
          </a:ln>
          <a:effectLst/>
        </p:spPr>
      </p:pic>
      <p:sp>
        <p:nvSpPr>
          <p:cNvPr id="1493" name="Text Box 16"/>
          <p:cNvSpPr txBox="1">
            <a:spLocks noChangeArrowheads="1"/>
          </p:cNvSpPr>
          <p:nvPr/>
        </p:nvSpPr>
        <p:spPr>
          <a:xfrm>
            <a:off x="339819" y="3319222"/>
            <a:ext cx="4117883" cy="169277"/>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社員データを登録し、部署ごとのグルーピングや権限設定が可能です。</a:t>
            </a:r>
          </a:p>
        </p:txBody>
      </p:sp>
      <p:sp>
        <p:nvSpPr>
          <p:cNvPr id="1494" name="Rectangle 5"/>
          <p:cNvSpPr>
            <a:spLocks noChangeArrowheads="1"/>
          </p:cNvSpPr>
          <p:nvPr/>
        </p:nvSpPr>
        <p:spPr>
          <a:xfrm>
            <a:off x="315687" y="3121040"/>
            <a:ext cx="4210595" cy="1555736"/>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495" name="Text Box 6"/>
          <p:cNvSpPr txBox="1">
            <a:spLocks noChangeArrowheads="1"/>
          </p:cNvSpPr>
          <p:nvPr/>
        </p:nvSpPr>
        <p:spPr>
          <a:xfrm>
            <a:off x="315687" y="2944117"/>
            <a:ext cx="4210595" cy="322959"/>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kumimoji="1" lang="ja-JP" altLang="en-US" b="1" dirty="0">
                <a:solidFill>
                  <a:schemeClr val="bg1"/>
                </a:solidFill>
                <a:latin typeface="Meiryo UI" panose="020B0604030504040204" pitchFamily="50" charset="-128"/>
                <a:ea typeface="Meiryo UI" panose="020B0604030504040204" pitchFamily="50" charset="-128"/>
                <a:cs typeface="メイリオ" pitchFamily="50" charset="-128"/>
              </a:rPr>
              <a:t>社員データ管理</a:t>
            </a:r>
          </a:p>
        </p:txBody>
      </p:sp>
      <p:pic>
        <p:nvPicPr>
          <p:cNvPr id="1497" name="Picture 69" descr="csv"/>
          <p:cNvPicPr>
            <a:picLocks noChangeAspect="1" noChangeArrowheads="1"/>
          </p:cNvPicPr>
          <p:nvPr/>
        </p:nvPicPr>
        <p:blipFill>
          <a:blip r:embed="rId10"/>
          <a:stretch>
            <a:fillRect/>
          </a:stretch>
        </p:blipFill>
        <p:spPr>
          <a:xfrm>
            <a:off x="3878083" y="3532767"/>
            <a:ext cx="495460" cy="495515"/>
          </a:xfrm>
          <a:prstGeom prst="rect">
            <a:avLst/>
          </a:prstGeom>
          <a:noFill/>
          <a:ln>
            <a:noFill/>
          </a:ln>
          <a:effectLst/>
        </p:spPr>
      </p:pic>
      <p:sp>
        <p:nvSpPr>
          <p:cNvPr id="1498" name="Text Box 16"/>
          <p:cNvSpPr txBox="1">
            <a:spLocks noChangeArrowheads="1"/>
          </p:cNvSpPr>
          <p:nvPr/>
        </p:nvSpPr>
        <p:spPr>
          <a:xfrm>
            <a:off x="4664167" y="1242772"/>
            <a:ext cx="4108358" cy="169277"/>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期間指定や部署名、社員名等から過去の注文内容を確認できます。</a:t>
            </a:r>
          </a:p>
        </p:txBody>
      </p:sp>
      <p:sp>
        <p:nvSpPr>
          <p:cNvPr id="1499" name="Rectangle 5"/>
          <p:cNvSpPr>
            <a:spLocks noChangeArrowheads="1"/>
          </p:cNvSpPr>
          <p:nvPr/>
        </p:nvSpPr>
        <p:spPr>
          <a:xfrm>
            <a:off x="4640037" y="1044591"/>
            <a:ext cx="4210595" cy="3632185"/>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500" name="Text Box 6"/>
          <p:cNvSpPr txBox="1">
            <a:spLocks noChangeArrowheads="1"/>
          </p:cNvSpPr>
          <p:nvPr/>
        </p:nvSpPr>
        <p:spPr>
          <a:xfrm>
            <a:off x="4640037" y="867667"/>
            <a:ext cx="4210595" cy="322959"/>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kumimoji="1" lang="ja-JP" altLang="en-US" b="1" dirty="0">
                <a:solidFill>
                  <a:schemeClr val="bg1"/>
                </a:solidFill>
                <a:latin typeface="Meiryo UI" panose="020B0604030504040204" pitchFamily="50" charset="-128"/>
                <a:ea typeface="Meiryo UI" panose="020B0604030504040204" pitchFamily="50" charset="-128"/>
                <a:cs typeface="メイリオ" pitchFamily="50" charset="-128"/>
              </a:rPr>
              <a:t>注文履歴管理</a:t>
            </a:r>
          </a:p>
        </p:txBody>
      </p:sp>
      <p:sp>
        <p:nvSpPr>
          <p:cNvPr id="1503" name="Text Box 58"/>
          <p:cNvSpPr txBox="1">
            <a:spLocks noChangeArrowheads="1"/>
          </p:cNvSpPr>
          <p:nvPr/>
        </p:nvSpPr>
        <p:spPr>
          <a:xfrm>
            <a:off x="3275193" y="890994"/>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dirty="0" err="1"/>
              <a:t>BizCard</a:t>
            </a:r>
            <a:r>
              <a:rPr lang="en-US" altLang="ja-JP" dirty="0"/>
              <a:t> WEB</a:t>
            </a:r>
          </a:p>
        </p:txBody>
      </p:sp>
      <p:sp>
        <p:nvSpPr>
          <p:cNvPr id="1504" name="スライド番号プレースホルダー 2"/>
          <p:cNvSpPr>
            <a:spLocks noGrp="1"/>
          </p:cNvSpPr>
          <p:nvPr>
            <p:ph type="sldNum" sz="quarter" idx="12"/>
          </p:nvPr>
        </p:nvSpPr>
        <p:spPr/>
        <p:txBody>
          <a:bodyPr/>
          <a:lstStyle/>
          <a:p>
            <a:fld id="{00000000-1234-1234-1234-123412341234}" type="slidenum">
              <a:rPr lang="en-US" altLang="ja" sz="1000">
                <a:solidFill>
                  <a:schemeClr val="dk2"/>
                </a:solidFill>
              </a:rPr>
              <a:pPr/>
              <a:t>19</a:t>
            </a:fld>
            <a:endParaRPr lang="ja" altLang="en-US" sz="1000">
              <a:solidFill>
                <a:schemeClr val="dk2"/>
              </a:solidFill>
            </a:endParaRPr>
          </a:p>
        </p:txBody>
      </p:sp>
      <p:sp>
        <p:nvSpPr>
          <p:cNvPr id="24" name="Text Box 58">
            <a:extLst>
              <a:ext uri="{FF2B5EF4-FFF2-40B4-BE49-F238E27FC236}">
                <a16:creationId xmlns:a16="http://schemas.microsoft.com/office/drawing/2014/main" id="{EBD42F94-DA2F-4308-88D1-C4234337D5B3}"/>
              </a:ext>
            </a:extLst>
          </p:cNvPr>
          <p:cNvSpPr txBox="1">
            <a:spLocks noChangeArrowheads="1"/>
          </p:cNvSpPr>
          <p:nvPr/>
        </p:nvSpPr>
        <p:spPr>
          <a:xfrm>
            <a:off x="7611912" y="889434"/>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a:t>BizCard</a:t>
            </a:r>
            <a:r>
              <a:rPr lang="en-US" altLang="ja-JP" dirty="0"/>
              <a:t> WEB</a:t>
            </a:r>
          </a:p>
        </p:txBody>
      </p:sp>
      <p:sp>
        <p:nvSpPr>
          <p:cNvPr id="25" name="Text Box 58">
            <a:extLst>
              <a:ext uri="{FF2B5EF4-FFF2-40B4-BE49-F238E27FC236}">
                <a16:creationId xmlns:a16="http://schemas.microsoft.com/office/drawing/2014/main" id="{6244D41B-5623-435B-8025-ED4FADB1D427}"/>
              </a:ext>
            </a:extLst>
          </p:cNvPr>
          <p:cNvSpPr txBox="1">
            <a:spLocks noChangeArrowheads="1"/>
          </p:cNvSpPr>
          <p:nvPr/>
        </p:nvSpPr>
        <p:spPr>
          <a:xfrm>
            <a:off x="3275193" y="2973777"/>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a:t>BizCard</a:t>
            </a:r>
            <a:r>
              <a:rPr lang="en-US" altLang="ja-JP" dirty="0"/>
              <a:t> WEB</a:t>
            </a:r>
          </a:p>
        </p:txBody>
      </p:sp>
      <p:pic>
        <p:nvPicPr>
          <p:cNvPr id="4" name="図 3" descr="記号, 時計, 挿絵, ストリート が含まれている画像&#10;&#10;自動的に生成された説明">
            <a:extLst>
              <a:ext uri="{FF2B5EF4-FFF2-40B4-BE49-F238E27FC236}">
                <a16:creationId xmlns:a16="http://schemas.microsoft.com/office/drawing/2014/main" id="{1C9B172C-346B-462D-A031-3D2D4AAD9DC4}"/>
              </a:ext>
            </a:extLst>
          </p:cNvPr>
          <p:cNvPicPr>
            <a:picLocks noChangeAspect="1"/>
          </p:cNvPicPr>
          <p:nvPr/>
        </p:nvPicPr>
        <p:blipFill>
          <a:blip r:embed="rId11"/>
          <a:stretch>
            <a:fillRect/>
          </a:stretch>
        </p:blipFill>
        <p:spPr>
          <a:xfrm>
            <a:off x="8138299" y="3548219"/>
            <a:ext cx="512668" cy="464606"/>
          </a:xfrm>
          <a:prstGeom prst="rect">
            <a:avLst/>
          </a:prstGeom>
        </p:spPr>
      </p:pic>
    </p:spTree>
    <p:extLst>
      <p:ext uri="{BB962C8B-B14F-4D97-AF65-F5344CB8AC3E}">
        <p14:creationId xmlns:p14="http://schemas.microsoft.com/office/powerpoint/2010/main" val="2310659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1" name="タイトル 1"/>
          <p:cNvSpPr>
            <a:spLocks noGrp="1"/>
          </p:cNvSpPr>
          <p:nvPr>
            <p:ph type="title"/>
          </p:nvPr>
        </p:nvSpPr>
        <p:spPr/>
        <p:txBody>
          <a:bodyPr/>
          <a:lstStyle/>
          <a:p>
            <a:r>
              <a:rPr kumimoji="1" lang="ja-JP" altLang="en-US" dirty="0"/>
              <a:t>アウトライン</a:t>
            </a:r>
          </a:p>
        </p:txBody>
      </p:sp>
      <p:sp>
        <p:nvSpPr>
          <p:cNvPr id="1092" name="テキスト プレースホルダー 2"/>
          <p:cNvSpPr>
            <a:spLocks noGrp="1"/>
          </p:cNvSpPr>
          <p:nvPr>
            <p:ph type="body" idx="1"/>
          </p:nvPr>
        </p:nvSpPr>
        <p:spPr>
          <a:xfrm>
            <a:off x="634075" y="931496"/>
            <a:ext cx="7655597" cy="3667203"/>
          </a:xfrm>
        </p:spPr>
        <p:txBody>
          <a:bodyPr>
            <a:normAutofit/>
          </a:bodyPr>
          <a:lstStyle/>
          <a:p>
            <a:pPr>
              <a:lnSpc>
                <a:spcPct val="120000"/>
              </a:lnSpc>
              <a:buFont typeface="Wingdings" panose="05000000000000000000" pitchFamily="2" charset="2"/>
              <a:buChar char="l"/>
            </a:pPr>
            <a:r>
              <a:rPr lang="ja-JP" altLang="en-US" dirty="0"/>
              <a:t>エイシスについて</a:t>
            </a:r>
          </a:p>
          <a:p>
            <a:pPr>
              <a:lnSpc>
                <a:spcPct val="120000"/>
              </a:lnSpc>
              <a:buFont typeface="Wingdings" panose="05000000000000000000" pitchFamily="2" charset="2"/>
              <a:buChar char="l"/>
            </a:pPr>
            <a:r>
              <a:rPr lang="ja-JP" altLang="en-US" dirty="0"/>
              <a:t>サイバーネットグループについて</a:t>
            </a:r>
          </a:p>
          <a:p>
            <a:pPr>
              <a:lnSpc>
                <a:spcPct val="120000"/>
              </a:lnSpc>
              <a:buFont typeface="Wingdings" panose="05000000000000000000" pitchFamily="2" charset="2"/>
              <a:buChar char="l"/>
            </a:pPr>
            <a:r>
              <a:rPr lang="en-US" altLang="ja-JP" dirty="0" err="1"/>
              <a:t>BizCard</a:t>
            </a:r>
            <a:r>
              <a:rPr lang="ja-JP" altLang="en-US" dirty="0"/>
              <a:t>沿革</a:t>
            </a:r>
          </a:p>
          <a:p>
            <a:pPr>
              <a:lnSpc>
                <a:spcPct val="120000"/>
              </a:lnSpc>
              <a:buFont typeface="Wingdings" panose="05000000000000000000" pitchFamily="2" charset="2"/>
              <a:buChar char="l"/>
            </a:pPr>
            <a:r>
              <a:rPr lang="ja-JP" altLang="en-US" dirty="0"/>
              <a:t>選ばれる理由</a:t>
            </a:r>
          </a:p>
          <a:p>
            <a:pPr>
              <a:lnSpc>
                <a:spcPct val="120000"/>
              </a:lnSpc>
              <a:buFont typeface="Wingdings" panose="05000000000000000000" pitchFamily="2" charset="2"/>
              <a:buChar char="l"/>
            </a:pPr>
            <a:r>
              <a:rPr lang="ja-JP" altLang="en-US" dirty="0"/>
              <a:t>他社システムとの違い</a:t>
            </a:r>
          </a:p>
          <a:p>
            <a:pPr>
              <a:lnSpc>
                <a:spcPct val="120000"/>
              </a:lnSpc>
              <a:buFont typeface="Wingdings" panose="05000000000000000000" pitchFamily="2" charset="2"/>
              <a:buChar char="l"/>
            </a:pPr>
            <a:r>
              <a:rPr lang="ja-JP" altLang="en-US" dirty="0"/>
              <a:t>発注方法</a:t>
            </a:r>
          </a:p>
          <a:p>
            <a:pPr>
              <a:lnSpc>
                <a:spcPct val="120000"/>
              </a:lnSpc>
              <a:buFont typeface="Wingdings" panose="05000000000000000000" pitchFamily="2" charset="2"/>
              <a:buChar char="l"/>
            </a:pPr>
            <a:r>
              <a:rPr lang="ja-JP" altLang="en-US" dirty="0"/>
              <a:t>発注工数の削減</a:t>
            </a:r>
          </a:p>
          <a:p>
            <a:pPr>
              <a:lnSpc>
                <a:spcPct val="120000"/>
              </a:lnSpc>
              <a:buFont typeface="Wingdings" panose="05000000000000000000" pitchFamily="2" charset="2"/>
              <a:buChar char="l"/>
            </a:pPr>
            <a:r>
              <a:rPr lang="ja-JP" altLang="en-US" dirty="0"/>
              <a:t>制作の流れ</a:t>
            </a:r>
          </a:p>
          <a:p>
            <a:pPr>
              <a:lnSpc>
                <a:spcPct val="120000"/>
              </a:lnSpc>
              <a:buFont typeface="Wingdings" panose="05000000000000000000" pitchFamily="2" charset="2"/>
              <a:buChar char="l"/>
            </a:pPr>
            <a:r>
              <a:rPr lang="ja-JP" altLang="en-US" dirty="0"/>
              <a:t>制作部門の工数削減</a:t>
            </a:r>
          </a:p>
          <a:p>
            <a:pPr>
              <a:lnSpc>
                <a:spcPct val="120000"/>
              </a:lnSpc>
              <a:buFont typeface="Wingdings" panose="05000000000000000000" pitchFamily="2" charset="2"/>
              <a:buChar char="l"/>
            </a:pPr>
            <a:r>
              <a:rPr lang="ja-JP" altLang="en-US" dirty="0"/>
              <a:t>今後の想定顧客</a:t>
            </a:r>
            <a:endParaRPr lang="en-US" altLang="ja-JP" dirty="0"/>
          </a:p>
          <a:p>
            <a:pPr>
              <a:lnSpc>
                <a:spcPct val="120000"/>
              </a:lnSpc>
              <a:buFont typeface="Wingdings" panose="05000000000000000000" pitchFamily="2" charset="2"/>
              <a:buChar char="l"/>
            </a:pPr>
            <a:r>
              <a:rPr lang="ja-JP" altLang="en-US" dirty="0"/>
              <a:t>繁忙期のサポート実績</a:t>
            </a:r>
          </a:p>
        </p:txBody>
      </p:sp>
      <p:sp>
        <p:nvSpPr>
          <p:cNvPr id="1093" name="スライド番号プレースホルダー 3"/>
          <p:cNvSpPr>
            <a:spLocks noGrp="1"/>
          </p:cNvSpPr>
          <p:nvPr>
            <p:ph type="sldNum" sz="quarter" idx="12"/>
          </p:nvPr>
        </p:nvSpPr>
        <p:spPr/>
        <p:txBody>
          <a:bodyPr/>
          <a:lstStyle/>
          <a:p>
            <a:fld id="{00000000-1234-1234-1234-123412341234}" type="slidenum">
              <a:rPr lang="en-US" altLang="ja" sz="1000">
                <a:solidFill>
                  <a:schemeClr val="dk2"/>
                </a:solidFill>
              </a:rPr>
              <a:pPr/>
              <a:t>2</a:t>
            </a:fld>
            <a:endParaRPr lang="ja" altLang="en-US" sz="1000">
              <a:solidFill>
                <a:schemeClr val="dk2"/>
              </a:solidFill>
            </a:endParaRPr>
          </a:p>
        </p:txBody>
      </p:sp>
    </p:spTree>
    <p:extLst>
      <p:ext uri="{BB962C8B-B14F-4D97-AF65-F5344CB8AC3E}">
        <p14:creationId xmlns:p14="http://schemas.microsoft.com/office/powerpoint/2010/main" val="26147176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3993A162-4533-4544-9511-2ED779C8F516}"/>
              </a:ext>
            </a:extLst>
          </p:cNvPr>
          <p:cNvPicPr>
            <a:picLocks noChangeAspect="1"/>
          </p:cNvPicPr>
          <p:nvPr/>
        </p:nvPicPr>
        <p:blipFill>
          <a:blip r:embed="rId3"/>
          <a:stretch>
            <a:fillRect/>
          </a:stretch>
        </p:blipFill>
        <p:spPr>
          <a:xfrm>
            <a:off x="674572" y="1610466"/>
            <a:ext cx="3448372" cy="1993590"/>
          </a:xfrm>
          <a:prstGeom prst="rect">
            <a:avLst/>
          </a:prstGeom>
        </p:spPr>
      </p:pic>
      <p:pic>
        <p:nvPicPr>
          <p:cNvPr id="10" name="図 9">
            <a:extLst>
              <a:ext uri="{FF2B5EF4-FFF2-40B4-BE49-F238E27FC236}">
                <a16:creationId xmlns:a16="http://schemas.microsoft.com/office/drawing/2014/main" id="{4642BE67-0F67-40AD-9350-2A5B71C99289}"/>
              </a:ext>
            </a:extLst>
          </p:cNvPr>
          <p:cNvPicPr>
            <a:picLocks noChangeAspect="1"/>
          </p:cNvPicPr>
          <p:nvPr/>
        </p:nvPicPr>
        <p:blipFill>
          <a:blip r:embed="rId4"/>
          <a:stretch>
            <a:fillRect/>
          </a:stretch>
        </p:blipFill>
        <p:spPr>
          <a:xfrm>
            <a:off x="2719261" y="3017655"/>
            <a:ext cx="1705213" cy="724001"/>
          </a:xfrm>
          <a:prstGeom prst="rect">
            <a:avLst/>
          </a:prstGeom>
          <a:ln>
            <a:solidFill>
              <a:schemeClr val="accent5"/>
            </a:solidFill>
          </a:ln>
        </p:spPr>
      </p:pic>
      <p:sp>
        <p:nvSpPr>
          <p:cNvPr id="1483" name="タイトル 1"/>
          <p:cNvSpPr>
            <a:spLocks noGrp="1"/>
          </p:cNvSpPr>
          <p:nvPr>
            <p:ph type="title"/>
          </p:nvPr>
        </p:nvSpPr>
        <p:spPr/>
        <p:txBody>
          <a:bodyPr/>
          <a:lstStyle/>
          <a:p>
            <a:r>
              <a:rPr kumimoji="1" lang="ja-JP" altLang="en-US" dirty="0">
                <a:solidFill>
                  <a:schemeClr val="tx1"/>
                </a:solidFill>
                <a:cs typeface="Meiryo UI" panose="020B0604030504040204" pitchFamily="50" charset="-128"/>
              </a:rPr>
              <a:t>その他機能</a:t>
            </a:r>
          </a:p>
        </p:txBody>
      </p:sp>
      <p:sp>
        <p:nvSpPr>
          <p:cNvPr id="1489" name="Text Box 16"/>
          <p:cNvSpPr txBox="1">
            <a:spLocks noChangeArrowheads="1"/>
          </p:cNvSpPr>
          <p:nvPr/>
        </p:nvSpPr>
        <p:spPr>
          <a:xfrm>
            <a:off x="339819" y="1242770"/>
            <a:ext cx="4007181" cy="338554"/>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配送種別をユーザーが指定した上で発注を行うことができます。</a:t>
            </a:r>
            <a:endPar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また、あらかじめ設定した期日に沿った配送予定日の表示が可能です。</a:t>
            </a:r>
            <a:endPar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90" name="Rectangle 5"/>
          <p:cNvSpPr>
            <a:spLocks noChangeArrowheads="1"/>
          </p:cNvSpPr>
          <p:nvPr/>
        </p:nvSpPr>
        <p:spPr>
          <a:xfrm>
            <a:off x="315687" y="1044590"/>
            <a:ext cx="4210595" cy="3632184"/>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491" name="Text Box 6"/>
          <p:cNvSpPr txBox="1">
            <a:spLocks noChangeArrowheads="1"/>
          </p:cNvSpPr>
          <p:nvPr/>
        </p:nvSpPr>
        <p:spPr>
          <a:xfrm>
            <a:off x="315687" y="867667"/>
            <a:ext cx="4210595" cy="322959"/>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kumimoji="1" lang="ja-JP" altLang="en-US" b="1" dirty="0">
                <a:solidFill>
                  <a:schemeClr val="bg1"/>
                </a:solidFill>
                <a:latin typeface="Meiryo UI" panose="020B0604030504040204" pitchFamily="50" charset="-128"/>
                <a:ea typeface="Meiryo UI" panose="020B0604030504040204" pitchFamily="50" charset="-128"/>
                <a:cs typeface="メイリオ" pitchFamily="50" charset="-128"/>
              </a:rPr>
              <a:t>配送種別と配送予定日機能</a:t>
            </a:r>
          </a:p>
        </p:txBody>
      </p:sp>
      <p:sp>
        <p:nvSpPr>
          <p:cNvPr id="1498" name="Text Box 16"/>
          <p:cNvSpPr txBox="1">
            <a:spLocks noChangeArrowheads="1"/>
          </p:cNvSpPr>
          <p:nvPr/>
        </p:nvSpPr>
        <p:spPr>
          <a:xfrm>
            <a:off x="4664167" y="1242772"/>
            <a:ext cx="4108358" cy="169277"/>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金額やパターンの組み合わせを設定することができます。</a:t>
            </a:r>
          </a:p>
        </p:txBody>
      </p:sp>
      <p:sp>
        <p:nvSpPr>
          <p:cNvPr id="1499" name="Rectangle 5"/>
          <p:cNvSpPr>
            <a:spLocks noChangeArrowheads="1"/>
          </p:cNvSpPr>
          <p:nvPr/>
        </p:nvSpPr>
        <p:spPr>
          <a:xfrm>
            <a:off x="4640037" y="1044591"/>
            <a:ext cx="4210595" cy="3632185"/>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500" name="Text Box 6"/>
          <p:cNvSpPr txBox="1">
            <a:spLocks noChangeArrowheads="1"/>
          </p:cNvSpPr>
          <p:nvPr/>
        </p:nvSpPr>
        <p:spPr>
          <a:xfrm>
            <a:off x="4640037" y="867667"/>
            <a:ext cx="4210595" cy="322959"/>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kumimoji="1" lang="ja-JP" altLang="en-US" b="1" dirty="0">
                <a:solidFill>
                  <a:schemeClr val="bg1"/>
                </a:solidFill>
                <a:latin typeface="Meiryo UI" panose="020B0604030504040204" pitchFamily="50" charset="-128"/>
                <a:ea typeface="Meiryo UI" panose="020B0604030504040204" pitchFamily="50" charset="-128"/>
                <a:cs typeface="メイリオ" pitchFamily="50" charset="-128"/>
              </a:rPr>
              <a:t>商品マスタ機能</a:t>
            </a:r>
          </a:p>
        </p:txBody>
      </p:sp>
      <p:sp>
        <p:nvSpPr>
          <p:cNvPr id="1503" name="Text Box 58"/>
          <p:cNvSpPr txBox="1">
            <a:spLocks noChangeArrowheads="1"/>
          </p:cNvSpPr>
          <p:nvPr/>
        </p:nvSpPr>
        <p:spPr>
          <a:xfrm>
            <a:off x="7594827" y="891497"/>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dirty="0" err="1"/>
              <a:t>BizCard</a:t>
            </a:r>
            <a:r>
              <a:rPr lang="en-US" altLang="ja-JP" dirty="0"/>
              <a:t> WEB</a:t>
            </a:r>
          </a:p>
        </p:txBody>
      </p:sp>
      <p:sp>
        <p:nvSpPr>
          <p:cNvPr id="1504" name="スライド番号プレースホルダー 2"/>
          <p:cNvSpPr>
            <a:spLocks noGrp="1"/>
          </p:cNvSpPr>
          <p:nvPr>
            <p:ph type="sldNum" sz="quarter" idx="12"/>
          </p:nvPr>
        </p:nvSpPr>
        <p:spPr/>
        <p:txBody>
          <a:bodyPr/>
          <a:lstStyle/>
          <a:p>
            <a:fld id="{00000000-1234-1234-1234-123412341234}" type="slidenum">
              <a:rPr lang="en-US" altLang="ja" sz="1000">
                <a:solidFill>
                  <a:schemeClr val="dk2"/>
                </a:solidFill>
              </a:rPr>
              <a:pPr/>
              <a:t>20</a:t>
            </a:fld>
            <a:endParaRPr lang="ja" altLang="en-US" sz="1000">
              <a:solidFill>
                <a:schemeClr val="dk2"/>
              </a:solidFill>
            </a:endParaRPr>
          </a:p>
        </p:txBody>
      </p:sp>
      <p:pic>
        <p:nvPicPr>
          <p:cNvPr id="5" name="図 4">
            <a:extLst>
              <a:ext uri="{FF2B5EF4-FFF2-40B4-BE49-F238E27FC236}">
                <a16:creationId xmlns:a16="http://schemas.microsoft.com/office/drawing/2014/main" id="{EDDF1B98-DF8E-4524-B4ED-7EC2883E0307}"/>
              </a:ext>
            </a:extLst>
          </p:cNvPr>
          <p:cNvPicPr>
            <a:picLocks noChangeAspect="1"/>
          </p:cNvPicPr>
          <p:nvPr/>
        </p:nvPicPr>
        <p:blipFill>
          <a:blip r:embed="rId5"/>
          <a:stretch>
            <a:fillRect/>
          </a:stretch>
        </p:blipFill>
        <p:spPr>
          <a:xfrm>
            <a:off x="450518" y="3468116"/>
            <a:ext cx="3067346" cy="993820"/>
          </a:xfrm>
          <a:prstGeom prst="rect">
            <a:avLst/>
          </a:prstGeom>
          <a:ln>
            <a:solidFill>
              <a:schemeClr val="accent5"/>
            </a:solidFill>
          </a:ln>
        </p:spPr>
      </p:pic>
      <p:sp>
        <p:nvSpPr>
          <p:cNvPr id="28" name="Rectangle 7">
            <a:extLst>
              <a:ext uri="{FF2B5EF4-FFF2-40B4-BE49-F238E27FC236}">
                <a16:creationId xmlns:a16="http://schemas.microsoft.com/office/drawing/2014/main" id="{0D170B0D-8F99-4DE6-A76F-B1CB57DF759A}"/>
              </a:ext>
            </a:extLst>
          </p:cNvPr>
          <p:cNvSpPr>
            <a:spLocks noChangeArrowheads="1"/>
          </p:cNvSpPr>
          <p:nvPr/>
        </p:nvSpPr>
        <p:spPr bwMode="auto">
          <a:xfrm>
            <a:off x="1281545" y="2805869"/>
            <a:ext cx="591376" cy="152077"/>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
        <p:nvSpPr>
          <p:cNvPr id="29" name="Rectangle 7">
            <a:extLst>
              <a:ext uri="{FF2B5EF4-FFF2-40B4-BE49-F238E27FC236}">
                <a16:creationId xmlns:a16="http://schemas.microsoft.com/office/drawing/2014/main" id="{7A0032CA-9945-4BD4-AEE4-DBF7C1070E39}"/>
              </a:ext>
            </a:extLst>
          </p:cNvPr>
          <p:cNvSpPr>
            <a:spLocks noChangeArrowheads="1"/>
          </p:cNvSpPr>
          <p:nvPr/>
        </p:nvSpPr>
        <p:spPr bwMode="auto">
          <a:xfrm>
            <a:off x="3755622" y="3017655"/>
            <a:ext cx="591376" cy="674583"/>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
        <p:nvSpPr>
          <p:cNvPr id="30" name="Rectangle 7">
            <a:extLst>
              <a:ext uri="{FF2B5EF4-FFF2-40B4-BE49-F238E27FC236}">
                <a16:creationId xmlns:a16="http://schemas.microsoft.com/office/drawing/2014/main" id="{440AA546-A790-48B4-80E4-1C93C8E44DAF}"/>
              </a:ext>
            </a:extLst>
          </p:cNvPr>
          <p:cNvSpPr>
            <a:spLocks noChangeArrowheads="1"/>
          </p:cNvSpPr>
          <p:nvPr/>
        </p:nvSpPr>
        <p:spPr bwMode="auto">
          <a:xfrm>
            <a:off x="1350820" y="3965026"/>
            <a:ext cx="2043545" cy="496910"/>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
        <p:nvSpPr>
          <p:cNvPr id="31" name="Rectangle 7">
            <a:extLst>
              <a:ext uri="{FF2B5EF4-FFF2-40B4-BE49-F238E27FC236}">
                <a16:creationId xmlns:a16="http://schemas.microsoft.com/office/drawing/2014/main" id="{EF456C2B-0089-47A6-BD13-F9AF10E158FD}"/>
              </a:ext>
            </a:extLst>
          </p:cNvPr>
          <p:cNvSpPr>
            <a:spLocks noChangeArrowheads="1"/>
          </p:cNvSpPr>
          <p:nvPr/>
        </p:nvSpPr>
        <p:spPr bwMode="auto">
          <a:xfrm>
            <a:off x="1281545" y="2942052"/>
            <a:ext cx="591376" cy="152077"/>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pic>
        <p:nvPicPr>
          <p:cNvPr id="13" name="図 12">
            <a:extLst>
              <a:ext uri="{FF2B5EF4-FFF2-40B4-BE49-F238E27FC236}">
                <a16:creationId xmlns:a16="http://schemas.microsoft.com/office/drawing/2014/main" id="{CD76CAC1-55D2-4D8F-8597-8AAAEB9FA5B1}"/>
              </a:ext>
            </a:extLst>
          </p:cNvPr>
          <p:cNvPicPr>
            <a:picLocks noChangeAspect="1"/>
          </p:cNvPicPr>
          <p:nvPr/>
        </p:nvPicPr>
        <p:blipFill>
          <a:blip r:embed="rId6"/>
          <a:stretch>
            <a:fillRect/>
          </a:stretch>
        </p:blipFill>
        <p:spPr>
          <a:xfrm>
            <a:off x="4695273" y="1598705"/>
            <a:ext cx="4046146" cy="1106008"/>
          </a:xfrm>
          <a:prstGeom prst="rect">
            <a:avLst/>
          </a:prstGeom>
          <a:ln>
            <a:solidFill>
              <a:schemeClr val="tx1"/>
            </a:solidFill>
          </a:ln>
        </p:spPr>
      </p:pic>
      <p:pic>
        <p:nvPicPr>
          <p:cNvPr id="12" name="図 11">
            <a:extLst>
              <a:ext uri="{FF2B5EF4-FFF2-40B4-BE49-F238E27FC236}">
                <a16:creationId xmlns:a16="http://schemas.microsoft.com/office/drawing/2014/main" id="{AB7B436F-C0AD-48BF-80C1-6EA698250F7E}"/>
              </a:ext>
            </a:extLst>
          </p:cNvPr>
          <p:cNvPicPr>
            <a:picLocks noChangeAspect="1"/>
          </p:cNvPicPr>
          <p:nvPr/>
        </p:nvPicPr>
        <p:blipFill>
          <a:blip r:embed="rId7"/>
          <a:stretch>
            <a:fillRect/>
          </a:stretch>
        </p:blipFill>
        <p:spPr>
          <a:xfrm>
            <a:off x="6359919" y="2182131"/>
            <a:ext cx="2333565" cy="2395047"/>
          </a:xfrm>
          <a:prstGeom prst="rect">
            <a:avLst/>
          </a:prstGeom>
          <a:ln>
            <a:solidFill>
              <a:schemeClr val="tx1"/>
            </a:solidFill>
          </a:ln>
        </p:spPr>
      </p:pic>
      <p:sp>
        <p:nvSpPr>
          <p:cNvPr id="34" name="Text Box 58">
            <a:extLst>
              <a:ext uri="{FF2B5EF4-FFF2-40B4-BE49-F238E27FC236}">
                <a16:creationId xmlns:a16="http://schemas.microsoft.com/office/drawing/2014/main" id="{15B71507-6FAA-4368-BA7E-9811B6704ACB}"/>
              </a:ext>
            </a:extLst>
          </p:cNvPr>
          <p:cNvSpPr txBox="1">
            <a:spLocks noChangeArrowheads="1"/>
          </p:cNvSpPr>
          <p:nvPr/>
        </p:nvSpPr>
        <p:spPr>
          <a:xfrm>
            <a:off x="3270478" y="891497"/>
            <a:ext cx="1233488" cy="276999"/>
          </a:xfrm>
          <a:prstGeom prst="rect">
            <a:avLst/>
          </a:prstGeom>
          <a:solidFill>
            <a:srgbClr val="078FEB"/>
          </a:solidFill>
          <a:ln>
            <a:solidFill>
              <a:schemeClr val="accent1"/>
            </a:solidFill>
          </a:ln>
        </p:spPr>
        <p:txBody>
          <a:bodyPr>
            <a:spAutoFit/>
          </a:bodyPr>
          <a:lstStyle>
            <a:defPPr marR="0" lvl="0" algn="l" rtl="0">
              <a:lnSpc>
                <a:spcPct val="100000"/>
              </a:lnSpc>
              <a:spcBef>
                <a:spcPts val="0"/>
              </a:spcBef>
              <a:spcAft>
                <a:spcPts val="0"/>
              </a:spcAft>
              <a:defRPr/>
            </a:defPPr>
            <a:lvl1pPr algn="ctr">
              <a:defRPr sz="1200" b="1">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lang="en-US" altLang="ja-JP" dirty="0" err="1"/>
              <a:t>BizCard</a:t>
            </a:r>
            <a:r>
              <a:rPr lang="en-US" altLang="ja-JP" dirty="0"/>
              <a:t> WEB</a:t>
            </a:r>
          </a:p>
        </p:txBody>
      </p:sp>
    </p:spTree>
    <p:extLst>
      <p:ext uri="{BB962C8B-B14F-4D97-AF65-F5344CB8AC3E}">
        <p14:creationId xmlns:p14="http://schemas.microsoft.com/office/powerpoint/2010/main" val="31870588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F098CC7F-235A-4AEB-9E92-DD20FA2CD455}"/>
              </a:ext>
            </a:extLst>
          </p:cNvPr>
          <p:cNvPicPr>
            <a:picLocks noChangeAspect="1"/>
          </p:cNvPicPr>
          <p:nvPr/>
        </p:nvPicPr>
        <p:blipFill>
          <a:blip r:embed="rId3"/>
          <a:stretch>
            <a:fillRect/>
          </a:stretch>
        </p:blipFill>
        <p:spPr>
          <a:xfrm>
            <a:off x="4780065" y="1699860"/>
            <a:ext cx="2363380" cy="2809796"/>
          </a:xfrm>
          <a:prstGeom prst="rect">
            <a:avLst/>
          </a:prstGeom>
          <a:ln>
            <a:solidFill>
              <a:schemeClr val="accent5"/>
            </a:solidFill>
          </a:ln>
        </p:spPr>
      </p:pic>
      <p:pic>
        <p:nvPicPr>
          <p:cNvPr id="5" name="図 4">
            <a:extLst>
              <a:ext uri="{FF2B5EF4-FFF2-40B4-BE49-F238E27FC236}">
                <a16:creationId xmlns:a16="http://schemas.microsoft.com/office/drawing/2014/main" id="{4348D7B7-5D15-4A33-A1BD-751AB3FD1615}"/>
              </a:ext>
            </a:extLst>
          </p:cNvPr>
          <p:cNvPicPr>
            <a:picLocks noChangeAspect="1"/>
          </p:cNvPicPr>
          <p:nvPr/>
        </p:nvPicPr>
        <p:blipFill>
          <a:blip r:embed="rId4"/>
          <a:stretch>
            <a:fillRect/>
          </a:stretch>
        </p:blipFill>
        <p:spPr>
          <a:xfrm>
            <a:off x="5977662" y="2101637"/>
            <a:ext cx="2753382" cy="1664124"/>
          </a:xfrm>
          <a:prstGeom prst="rect">
            <a:avLst/>
          </a:prstGeom>
          <a:ln>
            <a:solidFill>
              <a:schemeClr val="accent5"/>
            </a:solidFill>
          </a:ln>
        </p:spPr>
      </p:pic>
      <p:sp>
        <p:nvSpPr>
          <p:cNvPr id="1483" name="タイトル 1"/>
          <p:cNvSpPr>
            <a:spLocks noGrp="1"/>
          </p:cNvSpPr>
          <p:nvPr>
            <p:ph type="title"/>
          </p:nvPr>
        </p:nvSpPr>
        <p:spPr/>
        <p:txBody>
          <a:bodyPr/>
          <a:lstStyle/>
          <a:p>
            <a:r>
              <a:rPr kumimoji="1" lang="ja-JP" altLang="en-US" dirty="0">
                <a:solidFill>
                  <a:schemeClr val="tx1"/>
                </a:solidFill>
                <a:cs typeface="Meiryo UI" panose="020B0604030504040204" pitchFamily="50" charset="-128"/>
              </a:rPr>
              <a:t>その他機能</a:t>
            </a:r>
          </a:p>
        </p:txBody>
      </p:sp>
      <p:sp>
        <p:nvSpPr>
          <p:cNvPr id="1489" name="Text Box 16"/>
          <p:cNvSpPr txBox="1">
            <a:spLocks noChangeArrowheads="1"/>
          </p:cNvSpPr>
          <p:nvPr/>
        </p:nvSpPr>
        <p:spPr>
          <a:xfrm>
            <a:off x="339819" y="1242770"/>
            <a:ext cx="4007181" cy="338554"/>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あらかじめマスタ上に登録したデータを名刺データ編集画面上でプルダウン選択させることができます。組織階層をプルダウン表示することも可能です。</a:t>
            </a:r>
            <a:endPar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90" name="Rectangle 5"/>
          <p:cNvSpPr>
            <a:spLocks noChangeArrowheads="1"/>
          </p:cNvSpPr>
          <p:nvPr/>
        </p:nvSpPr>
        <p:spPr>
          <a:xfrm>
            <a:off x="315687" y="1044590"/>
            <a:ext cx="4210595" cy="3632184"/>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491" name="Text Box 6"/>
          <p:cNvSpPr txBox="1">
            <a:spLocks noChangeArrowheads="1"/>
          </p:cNvSpPr>
          <p:nvPr/>
        </p:nvSpPr>
        <p:spPr>
          <a:xfrm>
            <a:off x="315687" y="867667"/>
            <a:ext cx="4210595" cy="322959"/>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kumimoji="1" lang="ja-JP" altLang="en-US" b="1" dirty="0">
                <a:solidFill>
                  <a:schemeClr val="bg1"/>
                </a:solidFill>
                <a:latin typeface="Meiryo UI" panose="020B0604030504040204" pitchFamily="50" charset="-128"/>
                <a:ea typeface="Meiryo UI" panose="020B0604030504040204" pitchFamily="50" charset="-128"/>
                <a:cs typeface="メイリオ" pitchFamily="50" charset="-128"/>
              </a:rPr>
              <a:t>引用マスタ機能</a:t>
            </a:r>
          </a:p>
        </p:txBody>
      </p:sp>
      <p:sp>
        <p:nvSpPr>
          <p:cNvPr id="1498" name="Text Box 16"/>
          <p:cNvSpPr txBox="1">
            <a:spLocks noChangeArrowheads="1"/>
          </p:cNvSpPr>
          <p:nvPr/>
        </p:nvSpPr>
        <p:spPr>
          <a:xfrm>
            <a:off x="4664167" y="1242770"/>
            <a:ext cx="4108358" cy="338554"/>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特定の項目に入力された内容を、</a:t>
            </a:r>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QR</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コードに変換し、名刺紙面に印字することができます。</a:t>
            </a:r>
            <a:endPar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99" name="Rectangle 5"/>
          <p:cNvSpPr>
            <a:spLocks noChangeArrowheads="1"/>
          </p:cNvSpPr>
          <p:nvPr/>
        </p:nvSpPr>
        <p:spPr>
          <a:xfrm>
            <a:off x="4640037" y="1044591"/>
            <a:ext cx="4210595" cy="3632185"/>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500" name="Text Box 6"/>
          <p:cNvSpPr txBox="1">
            <a:spLocks noChangeArrowheads="1"/>
          </p:cNvSpPr>
          <p:nvPr/>
        </p:nvSpPr>
        <p:spPr>
          <a:xfrm>
            <a:off x="4640037" y="867667"/>
            <a:ext cx="4210595" cy="322959"/>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kumimoji="1" lang="en-US" altLang="ja-JP" b="1" dirty="0">
                <a:solidFill>
                  <a:schemeClr val="bg1"/>
                </a:solidFill>
                <a:latin typeface="Meiryo UI" panose="020B0604030504040204" pitchFamily="50" charset="-128"/>
                <a:ea typeface="Meiryo UI" panose="020B0604030504040204" pitchFamily="50" charset="-128"/>
                <a:cs typeface="メイリオ" pitchFamily="50" charset="-128"/>
              </a:rPr>
              <a:t>QR</a:t>
            </a:r>
            <a:r>
              <a:rPr kumimoji="1" lang="ja-JP" altLang="en-US" b="1" dirty="0">
                <a:solidFill>
                  <a:schemeClr val="bg1"/>
                </a:solidFill>
                <a:latin typeface="Meiryo UI" panose="020B0604030504040204" pitchFamily="50" charset="-128"/>
                <a:ea typeface="Meiryo UI" panose="020B0604030504040204" pitchFamily="50" charset="-128"/>
                <a:cs typeface="メイリオ" pitchFamily="50" charset="-128"/>
              </a:rPr>
              <a:t>生成機能</a:t>
            </a:r>
          </a:p>
        </p:txBody>
      </p:sp>
      <p:sp>
        <p:nvSpPr>
          <p:cNvPr id="1503" name="Text Box 58"/>
          <p:cNvSpPr txBox="1">
            <a:spLocks noChangeArrowheads="1"/>
          </p:cNvSpPr>
          <p:nvPr/>
        </p:nvSpPr>
        <p:spPr>
          <a:xfrm>
            <a:off x="3261583" y="890646"/>
            <a:ext cx="1233488" cy="276999"/>
          </a:xfrm>
          <a:prstGeom prst="rect">
            <a:avLst/>
          </a:prstGeom>
          <a:solidFill>
            <a:srgbClr val="078FEB"/>
          </a:solidFill>
          <a:ln>
            <a:solidFill>
              <a:schemeClr val="accent1"/>
            </a:solidFill>
          </a:ln>
        </p:spPr>
        <p:txBody>
          <a:bodyPr>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r>
              <a:rPr lang="en-US" altLang="ja-JP" sz="1200" b="1" dirty="0" err="1">
                <a:solidFill>
                  <a:schemeClr val="bg1"/>
                </a:solidFill>
                <a:latin typeface="Meiryo UI" panose="020B0604030504040204" pitchFamily="50" charset="-128"/>
                <a:ea typeface="Meiryo UI" panose="020B0604030504040204" pitchFamily="50" charset="-128"/>
                <a:cs typeface="Meiryo UI" panose="020B0604030504040204" pitchFamily="50" charset="-128"/>
              </a:rPr>
              <a:t>BizCard</a:t>
            </a:r>
            <a:r>
              <a:rPr lang="en-US" altLang="ja-JP"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WEB</a:t>
            </a:r>
          </a:p>
        </p:txBody>
      </p:sp>
      <p:sp>
        <p:nvSpPr>
          <p:cNvPr id="1504" name="スライド番号プレースホルダー 2"/>
          <p:cNvSpPr>
            <a:spLocks noGrp="1"/>
          </p:cNvSpPr>
          <p:nvPr>
            <p:ph type="sldNum" sz="quarter" idx="12"/>
          </p:nvPr>
        </p:nvSpPr>
        <p:spPr/>
        <p:txBody>
          <a:bodyPr/>
          <a:lstStyle/>
          <a:p>
            <a:fld id="{00000000-1234-1234-1234-123412341234}" type="slidenum">
              <a:rPr lang="en-US" altLang="ja" sz="1000">
                <a:solidFill>
                  <a:schemeClr val="dk2"/>
                </a:solidFill>
              </a:rPr>
              <a:pPr/>
              <a:t>21</a:t>
            </a:fld>
            <a:endParaRPr lang="ja" altLang="en-US" sz="1000">
              <a:solidFill>
                <a:schemeClr val="dk2"/>
              </a:solidFill>
            </a:endParaRPr>
          </a:p>
        </p:txBody>
      </p:sp>
      <p:pic>
        <p:nvPicPr>
          <p:cNvPr id="8" name="図 7">
            <a:extLst>
              <a:ext uri="{FF2B5EF4-FFF2-40B4-BE49-F238E27FC236}">
                <a16:creationId xmlns:a16="http://schemas.microsoft.com/office/drawing/2014/main" id="{F0169A28-B7B9-446A-BC0A-6132DF0EA24B}"/>
              </a:ext>
            </a:extLst>
          </p:cNvPr>
          <p:cNvPicPr>
            <a:picLocks noChangeAspect="1"/>
          </p:cNvPicPr>
          <p:nvPr/>
        </p:nvPicPr>
        <p:blipFill>
          <a:blip r:embed="rId5"/>
          <a:stretch>
            <a:fillRect/>
          </a:stretch>
        </p:blipFill>
        <p:spPr>
          <a:xfrm>
            <a:off x="445777" y="1699862"/>
            <a:ext cx="3897892" cy="2361875"/>
          </a:xfrm>
          <a:prstGeom prst="rect">
            <a:avLst/>
          </a:prstGeom>
          <a:ln>
            <a:solidFill>
              <a:schemeClr val="accent5"/>
            </a:solidFill>
          </a:ln>
        </p:spPr>
      </p:pic>
      <p:pic>
        <p:nvPicPr>
          <p:cNvPr id="7" name="図 6">
            <a:extLst>
              <a:ext uri="{FF2B5EF4-FFF2-40B4-BE49-F238E27FC236}">
                <a16:creationId xmlns:a16="http://schemas.microsoft.com/office/drawing/2014/main" id="{07993D2A-CBF5-419B-97AD-38A753E5BB31}"/>
              </a:ext>
            </a:extLst>
          </p:cNvPr>
          <p:cNvPicPr>
            <a:picLocks noChangeAspect="1"/>
          </p:cNvPicPr>
          <p:nvPr/>
        </p:nvPicPr>
        <p:blipFill>
          <a:blip r:embed="rId6"/>
          <a:stretch>
            <a:fillRect/>
          </a:stretch>
        </p:blipFill>
        <p:spPr>
          <a:xfrm>
            <a:off x="1186646" y="3662414"/>
            <a:ext cx="3108532" cy="716901"/>
          </a:xfrm>
          <a:prstGeom prst="rect">
            <a:avLst/>
          </a:prstGeom>
          <a:ln>
            <a:solidFill>
              <a:schemeClr val="accent5"/>
            </a:solidFill>
          </a:ln>
        </p:spPr>
      </p:pic>
      <p:sp>
        <p:nvSpPr>
          <p:cNvPr id="26" name="Text Box 58">
            <a:extLst>
              <a:ext uri="{FF2B5EF4-FFF2-40B4-BE49-F238E27FC236}">
                <a16:creationId xmlns:a16="http://schemas.microsoft.com/office/drawing/2014/main" id="{36681A40-F1A4-42A1-BEB3-BD9DF7D8189C}"/>
              </a:ext>
            </a:extLst>
          </p:cNvPr>
          <p:cNvSpPr txBox="1">
            <a:spLocks noChangeArrowheads="1"/>
          </p:cNvSpPr>
          <p:nvPr/>
        </p:nvSpPr>
        <p:spPr>
          <a:xfrm>
            <a:off x="7594827" y="890646"/>
            <a:ext cx="1233488" cy="276999"/>
          </a:xfrm>
          <a:prstGeom prst="rect">
            <a:avLst/>
          </a:prstGeom>
          <a:solidFill>
            <a:srgbClr val="00B050"/>
          </a:solidFill>
          <a:ln>
            <a:solidFill>
              <a:schemeClr val="accent1"/>
            </a:solidFill>
          </a:ln>
        </p:spPr>
        <p:txBody>
          <a:bodyPr>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r>
              <a:rPr lang="en-US" altLang="ja-JP" sz="1200" b="1" dirty="0" err="1">
                <a:solidFill>
                  <a:schemeClr val="bg1"/>
                </a:solidFill>
                <a:latin typeface="Meiryo UI" panose="020B0604030504040204" pitchFamily="50" charset="-128"/>
                <a:ea typeface="Meiryo UI" panose="020B0604030504040204" pitchFamily="50" charset="-128"/>
                <a:cs typeface="Meiryo UI" panose="020B0604030504040204" pitchFamily="50" charset="-128"/>
              </a:rPr>
              <a:t>BizCard</a:t>
            </a:r>
            <a:r>
              <a:rPr lang="en-US" altLang="ja-JP"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Pro</a:t>
            </a:r>
          </a:p>
        </p:txBody>
      </p:sp>
      <p:sp>
        <p:nvSpPr>
          <p:cNvPr id="20" name="Rectangle 7">
            <a:extLst>
              <a:ext uri="{FF2B5EF4-FFF2-40B4-BE49-F238E27FC236}">
                <a16:creationId xmlns:a16="http://schemas.microsoft.com/office/drawing/2014/main" id="{1ADE08D3-107C-477B-B4DF-1CB47016BB48}"/>
              </a:ext>
            </a:extLst>
          </p:cNvPr>
          <p:cNvSpPr>
            <a:spLocks noChangeArrowheads="1"/>
          </p:cNvSpPr>
          <p:nvPr/>
        </p:nvSpPr>
        <p:spPr bwMode="auto">
          <a:xfrm>
            <a:off x="8053023" y="3150780"/>
            <a:ext cx="505969" cy="506870"/>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Tree>
    <p:extLst>
      <p:ext uri="{BB962C8B-B14F-4D97-AF65-F5344CB8AC3E}">
        <p14:creationId xmlns:p14="http://schemas.microsoft.com/office/powerpoint/2010/main" val="3689124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a:extLst>
              <a:ext uri="{FF2B5EF4-FFF2-40B4-BE49-F238E27FC236}">
                <a16:creationId xmlns:a16="http://schemas.microsoft.com/office/drawing/2014/main" id="{32A2A29A-7507-79CF-34DC-611A3F3ED884}"/>
              </a:ext>
            </a:extLst>
          </p:cNvPr>
          <p:cNvPicPr>
            <a:picLocks noChangeAspect="1"/>
          </p:cNvPicPr>
          <p:nvPr/>
        </p:nvPicPr>
        <p:blipFill>
          <a:blip r:embed="rId3"/>
          <a:stretch>
            <a:fillRect/>
          </a:stretch>
        </p:blipFill>
        <p:spPr>
          <a:xfrm>
            <a:off x="399185" y="1633472"/>
            <a:ext cx="2255363" cy="2451999"/>
          </a:xfrm>
          <a:prstGeom prst="rect">
            <a:avLst/>
          </a:prstGeom>
        </p:spPr>
      </p:pic>
      <p:sp>
        <p:nvSpPr>
          <p:cNvPr id="1483" name="タイトル 1"/>
          <p:cNvSpPr>
            <a:spLocks noGrp="1"/>
          </p:cNvSpPr>
          <p:nvPr>
            <p:ph type="title"/>
          </p:nvPr>
        </p:nvSpPr>
        <p:spPr/>
        <p:txBody>
          <a:bodyPr/>
          <a:lstStyle/>
          <a:p>
            <a:r>
              <a:rPr kumimoji="1" lang="ja-JP" altLang="en-US" dirty="0">
                <a:solidFill>
                  <a:schemeClr val="tx1"/>
                </a:solidFill>
                <a:cs typeface="Meiryo UI" panose="020B0604030504040204" pitchFamily="50" charset="-128"/>
              </a:rPr>
              <a:t>オプション機能</a:t>
            </a:r>
          </a:p>
        </p:txBody>
      </p:sp>
      <p:sp>
        <p:nvSpPr>
          <p:cNvPr id="1489" name="Text Box 16"/>
          <p:cNvSpPr txBox="1">
            <a:spLocks noChangeArrowheads="1"/>
          </p:cNvSpPr>
          <p:nvPr/>
        </p:nvSpPr>
        <p:spPr>
          <a:xfrm>
            <a:off x="339819" y="1242770"/>
            <a:ext cx="4007181" cy="338554"/>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日本郵便のカスタマバーコードを</a:t>
            </a:r>
            <a:r>
              <a:rPr kumimoji="1" lang="en-US" altLang="ja-JP" sz="1100" dirty="0" err="1">
                <a:solidFill>
                  <a:schemeClr val="tx2"/>
                </a:solidFill>
                <a:latin typeface="Meiryo UI" panose="020B0604030504040204" pitchFamily="50" charset="-128"/>
                <a:ea typeface="Meiryo UI" panose="020B0604030504040204" pitchFamily="50" charset="-128"/>
                <a:cs typeface="Meiryo UI" panose="020B0604030504040204" pitchFamily="50" charset="-128"/>
              </a:rPr>
              <a:t>BizCard</a:t>
            </a:r>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Pro</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にて自動的に生成し、印刷データに反映させることができるオプションサービスです。</a:t>
            </a:r>
          </a:p>
        </p:txBody>
      </p:sp>
      <p:sp>
        <p:nvSpPr>
          <p:cNvPr id="1490" name="Rectangle 5"/>
          <p:cNvSpPr>
            <a:spLocks noChangeArrowheads="1"/>
          </p:cNvSpPr>
          <p:nvPr/>
        </p:nvSpPr>
        <p:spPr>
          <a:xfrm>
            <a:off x="315687" y="1044590"/>
            <a:ext cx="4210595" cy="3632184"/>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491" name="Text Box 6"/>
          <p:cNvSpPr txBox="1">
            <a:spLocks noChangeArrowheads="1"/>
          </p:cNvSpPr>
          <p:nvPr/>
        </p:nvSpPr>
        <p:spPr>
          <a:xfrm>
            <a:off x="315687" y="867667"/>
            <a:ext cx="4210595" cy="322959"/>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kumimoji="1" lang="ja-JP" altLang="en-US" b="1" dirty="0">
                <a:solidFill>
                  <a:schemeClr val="bg1"/>
                </a:solidFill>
                <a:latin typeface="Meiryo UI" panose="020B0604030504040204" pitchFamily="50" charset="-128"/>
                <a:ea typeface="Meiryo UI" panose="020B0604030504040204" pitchFamily="50" charset="-128"/>
                <a:cs typeface="メイリオ" pitchFamily="50" charset="-128"/>
              </a:rPr>
              <a:t>郵便バーコードオプション</a:t>
            </a:r>
          </a:p>
        </p:txBody>
      </p:sp>
      <p:sp>
        <p:nvSpPr>
          <p:cNvPr id="1498" name="Text Box 16"/>
          <p:cNvSpPr txBox="1">
            <a:spLocks noChangeArrowheads="1"/>
          </p:cNvSpPr>
          <p:nvPr/>
        </p:nvSpPr>
        <p:spPr>
          <a:xfrm>
            <a:off x="4664167" y="1242770"/>
            <a:ext cx="4108358" cy="677108"/>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PDF</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読み込みオプションでは、画像の代わりに</a:t>
            </a:r>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PDF</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データを表示・出力することができるオプションサービスです。</a:t>
            </a:r>
          </a:p>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使用する画像を</a:t>
            </a:r>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PDF</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ファイルにすることで、ロゴの特色</a:t>
            </a:r>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(DIC</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や</a:t>
            </a:r>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Pantone</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等</a:t>
            </a:r>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指定やアウトラインデータによるファイルサイズの軽量化が可能となります。</a:t>
            </a:r>
            <a:endPar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99" name="Rectangle 5"/>
          <p:cNvSpPr>
            <a:spLocks noChangeArrowheads="1"/>
          </p:cNvSpPr>
          <p:nvPr/>
        </p:nvSpPr>
        <p:spPr>
          <a:xfrm>
            <a:off x="4640037" y="1044591"/>
            <a:ext cx="4210595" cy="3632185"/>
          </a:xfrm>
          <a:prstGeom prst="rect">
            <a:avLst/>
          </a:prstGeom>
          <a:noFill/>
          <a:ln w="6350">
            <a:prstDash val="solid"/>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endParaRPr>
          </a:p>
        </p:txBody>
      </p:sp>
      <p:sp>
        <p:nvSpPr>
          <p:cNvPr id="1500" name="Text Box 6"/>
          <p:cNvSpPr txBox="1">
            <a:spLocks noChangeArrowheads="1"/>
          </p:cNvSpPr>
          <p:nvPr/>
        </p:nvSpPr>
        <p:spPr>
          <a:xfrm>
            <a:off x="4640037" y="867667"/>
            <a:ext cx="4210595" cy="322959"/>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r>
              <a:rPr kumimoji="1" lang="en-US" altLang="ja-JP" b="1" dirty="0">
                <a:solidFill>
                  <a:schemeClr val="bg1"/>
                </a:solidFill>
                <a:latin typeface="Meiryo UI" panose="020B0604030504040204" pitchFamily="50" charset="-128"/>
                <a:ea typeface="Meiryo UI" panose="020B0604030504040204" pitchFamily="50" charset="-128"/>
                <a:cs typeface="メイリオ" pitchFamily="50" charset="-128"/>
              </a:rPr>
              <a:t>PDF</a:t>
            </a:r>
            <a:r>
              <a:rPr kumimoji="1" lang="ja-JP" altLang="en-US" b="1" dirty="0">
                <a:solidFill>
                  <a:schemeClr val="bg1"/>
                </a:solidFill>
                <a:latin typeface="Meiryo UI" panose="020B0604030504040204" pitchFamily="50" charset="-128"/>
                <a:ea typeface="Meiryo UI" panose="020B0604030504040204" pitchFamily="50" charset="-128"/>
                <a:cs typeface="メイリオ" pitchFamily="50" charset="-128"/>
              </a:rPr>
              <a:t>読込オプション機能</a:t>
            </a:r>
          </a:p>
        </p:txBody>
      </p:sp>
      <p:sp>
        <p:nvSpPr>
          <p:cNvPr id="1504" name="スライド番号プレースホルダー 2"/>
          <p:cNvSpPr>
            <a:spLocks noGrp="1"/>
          </p:cNvSpPr>
          <p:nvPr>
            <p:ph type="sldNum" sz="quarter" idx="12"/>
          </p:nvPr>
        </p:nvSpPr>
        <p:spPr/>
        <p:txBody>
          <a:bodyPr/>
          <a:lstStyle/>
          <a:p>
            <a:fld id="{00000000-1234-1234-1234-123412341234}" type="slidenum">
              <a:rPr lang="en-US" altLang="ja" sz="1000">
                <a:solidFill>
                  <a:schemeClr val="dk2"/>
                </a:solidFill>
              </a:rPr>
              <a:pPr/>
              <a:t>22</a:t>
            </a:fld>
            <a:endParaRPr lang="ja" altLang="en-US" sz="1000">
              <a:solidFill>
                <a:schemeClr val="dk2"/>
              </a:solidFill>
            </a:endParaRPr>
          </a:p>
        </p:txBody>
      </p:sp>
      <p:sp>
        <p:nvSpPr>
          <p:cNvPr id="26" name="Text Box 58">
            <a:extLst>
              <a:ext uri="{FF2B5EF4-FFF2-40B4-BE49-F238E27FC236}">
                <a16:creationId xmlns:a16="http://schemas.microsoft.com/office/drawing/2014/main" id="{36681A40-F1A4-42A1-BEB3-BD9DF7D8189C}"/>
              </a:ext>
            </a:extLst>
          </p:cNvPr>
          <p:cNvSpPr txBox="1">
            <a:spLocks noChangeArrowheads="1"/>
          </p:cNvSpPr>
          <p:nvPr/>
        </p:nvSpPr>
        <p:spPr>
          <a:xfrm>
            <a:off x="7594827" y="890646"/>
            <a:ext cx="1233488" cy="276999"/>
          </a:xfrm>
          <a:prstGeom prst="rect">
            <a:avLst/>
          </a:prstGeom>
          <a:solidFill>
            <a:srgbClr val="00B050"/>
          </a:solidFill>
          <a:ln>
            <a:solidFill>
              <a:schemeClr val="accent1"/>
            </a:solidFill>
          </a:ln>
        </p:spPr>
        <p:txBody>
          <a:bodyPr>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r>
              <a:rPr lang="en-US" altLang="ja-JP" sz="1200" b="1" dirty="0" err="1">
                <a:solidFill>
                  <a:schemeClr val="bg1"/>
                </a:solidFill>
                <a:latin typeface="Meiryo UI" panose="020B0604030504040204" pitchFamily="50" charset="-128"/>
                <a:ea typeface="Meiryo UI" panose="020B0604030504040204" pitchFamily="50" charset="-128"/>
                <a:cs typeface="Meiryo UI" panose="020B0604030504040204" pitchFamily="50" charset="-128"/>
              </a:rPr>
              <a:t>BizCard</a:t>
            </a:r>
            <a:r>
              <a:rPr lang="en-US" altLang="ja-JP"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Pro</a:t>
            </a:r>
          </a:p>
        </p:txBody>
      </p:sp>
      <p:sp>
        <p:nvSpPr>
          <p:cNvPr id="4" name="Text Box 58">
            <a:extLst>
              <a:ext uri="{FF2B5EF4-FFF2-40B4-BE49-F238E27FC236}">
                <a16:creationId xmlns:a16="http://schemas.microsoft.com/office/drawing/2014/main" id="{44C35F2F-84AA-9B98-06AC-44C0F8235CB9}"/>
              </a:ext>
            </a:extLst>
          </p:cNvPr>
          <p:cNvSpPr txBox="1">
            <a:spLocks noChangeArrowheads="1"/>
          </p:cNvSpPr>
          <p:nvPr/>
        </p:nvSpPr>
        <p:spPr>
          <a:xfrm>
            <a:off x="3261583" y="890646"/>
            <a:ext cx="1233488" cy="276999"/>
          </a:xfrm>
          <a:prstGeom prst="rect">
            <a:avLst/>
          </a:prstGeom>
          <a:solidFill>
            <a:srgbClr val="00B050"/>
          </a:solidFill>
          <a:ln>
            <a:solidFill>
              <a:schemeClr val="accent1"/>
            </a:solidFill>
          </a:ln>
        </p:spPr>
        <p:txBody>
          <a:bodyPr>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r>
              <a:rPr lang="en-US" altLang="ja-JP" sz="1200" b="1" dirty="0" err="1">
                <a:solidFill>
                  <a:schemeClr val="bg1"/>
                </a:solidFill>
                <a:latin typeface="Meiryo UI" panose="020B0604030504040204" pitchFamily="50" charset="-128"/>
                <a:ea typeface="Meiryo UI" panose="020B0604030504040204" pitchFamily="50" charset="-128"/>
                <a:cs typeface="Meiryo UI" panose="020B0604030504040204" pitchFamily="50" charset="-128"/>
              </a:rPr>
              <a:t>BizCard</a:t>
            </a:r>
            <a:r>
              <a:rPr lang="en-US" altLang="ja-JP"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Pro</a:t>
            </a:r>
          </a:p>
        </p:txBody>
      </p:sp>
      <p:sp>
        <p:nvSpPr>
          <p:cNvPr id="6" name="Text Box 16">
            <a:extLst>
              <a:ext uri="{FF2B5EF4-FFF2-40B4-BE49-F238E27FC236}">
                <a16:creationId xmlns:a16="http://schemas.microsoft.com/office/drawing/2014/main" id="{CE7AE68D-5AAC-CDE6-1F41-19FA3BB2AB28}"/>
              </a:ext>
            </a:extLst>
          </p:cNvPr>
          <p:cNvSpPr txBox="1">
            <a:spLocks noChangeArrowheads="1"/>
          </p:cNvSpPr>
          <p:nvPr/>
        </p:nvSpPr>
        <p:spPr>
          <a:xfrm>
            <a:off x="339819" y="4127208"/>
            <a:ext cx="4007181" cy="507831"/>
          </a:xfrm>
          <a:prstGeom prst="rect">
            <a:avLst/>
          </a:prstGeom>
          <a:noFill/>
          <a:ln>
            <a:noFill/>
          </a:ln>
          <a:effectLst/>
        </p:spPr>
        <p:txBody>
          <a:bodyPr wrap="square" lIns="0" tIns="0" rIns="0" bIns="0">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はがきや封筒にカスタマーバーコードを印字することにより、バーコード付郵便物として料金の割引が受けられるようになります。</a:t>
            </a:r>
          </a:p>
          <a:p>
            <a:pPr eaLnBrk="1" hangingPunct="1"/>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100" dirty="0" err="1">
                <a:solidFill>
                  <a:schemeClr val="tx2"/>
                </a:solidFill>
                <a:latin typeface="Meiryo UI" panose="020B0604030504040204" pitchFamily="50" charset="-128"/>
                <a:ea typeface="Meiryo UI" panose="020B0604030504040204" pitchFamily="50" charset="-128"/>
                <a:cs typeface="Meiryo UI" panose="020B0604030504040204" pitchFamily="50" charset="-128"/>
              </a:rPr>
              <a:t>BizCard</a:t>
            </a:r>
            <a:r>
              <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Pro</a:t>
            </a:r>
            <a:r>
              <a:rPr kumimoji="1" lang="ja-JP" altLang="en-US"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では名刺以外の印刷物も作成可能です）</a:t>
            </a:r>
            <a:endParaRPr kumimoji="1" lang="en-US" altLang="ja-JP" sz="11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4" name="図 13">
            <a:extLst>
              <a:ext uri="{FF2B5EF4-FFF2-40B4-BE49-F238E27FC236}">
                <a16:creationId xmlns:a16="http://schemas.microsoft.com/office/drawing/2014/main" id="{531E10FE-C4BC-D08F-DDE3-D427673044F6}"/>
              </a:ext>
            </a:extLst>
          </p:cNvPr>
          <p:cNvPicPr>
            <a:picLocks noChangeAspect="1"/>
          </p:cNvPicPr>
          <p:nvPr/>
        </p:nvPicPr>
        <p:blipFill>
          <a:blip r:embed="rId4"/>
          <a:stretch>
            <a:fillRect/>
          </a:stretch>
        </p:blipFill>
        <p:spPr>
          <a:xfrm>
            <a:off x="1403161" y="2479279"/>
            <a:ext cx="3021419" cy="1543790"/>
          </a:xfrm>
          <a:prstGeom prst="rect">
            <a:avLst/>
          </a:prstGeom>
          <a:ln w="3175">
            <a:solidFill>
              <a:schemeClr val="tx1"/>
            </a:solidFill>
          </a:ln>
        </p:spPr>
      </p:pic>
      <p:sp>
        <p:nvSpPr>
          <p:cNvPr id="16" name="Rectangle 7">
            <a:extLst>
              <a:ext uri="{FF2B5EF4-FFF2-40B4-BE49-F238E27FC236}">
                <a16:creationId xmlns:a16="http://schemas.microsoft.com/office/drawing/2014/main" id="{3179F3D2-6A90-859F-4939-7CEA2CDEAF1F}"/>
              </a:ext>
            </a:extLst>
          </p:cNvPr>
          <p:cNvSpPr>
            <a:spLocks noChangeArrowheads="1"/>
          </p:cNvSpPr>
          <p:nvPr/>
        </p:nvSpPr>
        <p:spPr bwMode="auto">
          <a:xfrm>
            <a:off x="2131704" y="3377287"/>
            <a:ext cx="1612209" cy="183224"/>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
        <p:nvSpPr>
          <p:cNvPr id="17" name="コンテンツ プレースホルダー 11">
            <a:extLst>
              <a:ext uri="{FF2B5EF4-FFF2-40B4-BE49-F238E27FC236}">
                <a16:creationId xmlns:a16="http://schemas.microsoft.com/office/drawing/2014/main" id="{4C04CD91-9E24-1998-D7A5-E97D7F69F8A3}"/>
              </a:ext>
            </a:extLst>
          </p:cNvPr>
          <p:cNvSpPr/>
          <p:nvPr/>
        </p:nvSpPr>
        <p:spPr>
          <a:xfrm>
            <a:off x="3065691" y="2692631"/>
            <a:ext cx="1342591" cy="592460"/>
          </a:xfrm>
          <a:prstGeom prst="wedgeRectCallout">
            <a:avLst>
              <a:gd name="adj1" fmla="val -46130"/>
              <a:gd name="adj2" fmla="val 67940"/>
            </a:avLst>
          </a:prstGeom>
          <a:solidFill>
            <a:schemeClr val="bg1"/>
          </a:solidFill>
          <a:ln w="9525">
            <a:solidFill>
              <a:schemeClr val="tx1"/>
            </a:solidFill>
            <a:miter lim="800000"/>
            <a:headEnd/>
            <a:tailEnd/>
          </a:ln>
          <a:effectLst/>
        </p:spPr>
        <p:txBody>
          <a:bodyPr lIns="0" tIns="0" rIns="0" bIns="0" anchor="ctr"/>
          <a:lstStyle>
            <a:lvl1pPr marL="190500" indent="-190500"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cs typeface="+mn-cs"/>
              </a:defRPr>
            </a:lvl1pPr>
            <a:lvl2pPr marL="381000" indent="-188913" algn="l" rtl="0" eaLnBrk="0" fontAlgn="base" hangingPunct="0">
              <a:spcBef>
                <a:spcPct val="40000"/>
              </a:spcBef>
              <a:spcAft>
                <a:spcPct val="0"/>
              </a:spcAft>
              <a:buClr>
                <a:schemeClr val="accent1"/>
              </a:buClr>
              <a:buChar char="-"/>
              <a:defRPr>
                <a:solidFill>
                  <a:schemeClr val="tx1"/>
                </a:solidFill>
                <a:latin typeface="+mn-lt"/>
              </a:defRPr>
            </a:lvl2pPr>
            <a:lvl3pPr marL="561975" indent="-179388" algn="l" rtl="0" eaLnBrk="0" fontAlgn="base" hangingPunct="0">
              <a:spcBef>
                <a:spcPct val="40000"/>
              </a:spcBef>
              <a:spcAft>
                <a:spcPct val="0"/>
              </a:spcAft>
              <a:buClr>
                <a:schemeClr val="accent1"/>
              </a:buClr>
              <a:buChar char="-"/>
              <a:defRPr>
                <a:solidFill>
                  <a:schemeClr val="tx1"/>
                </a:solidFill>
                <a:latin typeface="+mn-lt"/>
              </a:defRPr>
            </a:lvl3pPr>
            <a:lvl4pPr marL="768350" indent="-204788" algn="l" rtl="0" eaLnBrk="0" fontAlgn="base" hangingPunct="0">
              <a:spcBef>
                <a:spcPct val="40000"/>
              </a:spcBef>
              <a:spcAft>
                <a:spcPct val="0"/>
              </a:spcAft>
              <a:buClr>
                <a:schemeClr val="accent1"/>
              </a:buClr>
              <a:buChar char="-"/>
              <a:defRPr>
                <a:solidFill>
                  <a:schemeClr val="tx1"/>
                </a:solidFill>
                <a:latin typeface="+mn-lt"/>
              </a:defRPr>
            </a:lvl4pPr>
            <a:lvl5pPr marL="1050925" indent="-168275" algn="l" rtl="0" eaLnBrk="0" fontAlgn="base" hangingPunct="0">
              <a:spcBef>
                <a:spcPct val="40000"/>
              </a:spcBef>
              <a:spcAft>
                <a:spcPct val="0"/>
              </a:spcAft>
              <a:buClr>
                <a:schemeClr val="accent1"/>
              </a:buClr>
              <a:buFont typeface="Wingdings" pitchFamily="2" charset="2"/>
              <a:defRPr>
                <a:solidFill>
                  <a:schemeClr val="tx1"/>
                </a:solidFill>
                <a:latin typeface="+mn-lt"/>
              </a:defRPr>
            </a:lvl5pPr>
            <a:lvl6pPr marL="1508125" indent="-168275" algn="l" rtl="0" fontAlgn="base">
              <a:spcBef>
                <a:spcPct val="40000"/>
              </a:spcBef>
              <a:spcAft>
                <a:spcPct val="0"/>
              </a:spcAft>
              <a:buClr>
                <a:schemeClr val="accent1"/>
              </a:buClr>
              <a:buFont typeface="Wingdings" pitchFamily="2" charset="2"/>
              <a:defRPr>
                <a:solidFill>
                  <a:schemeClr val="tx1"/>
                </a:solidFill>
                <a:latin typeface="+mn-lt"/>
              </a:defRPr>
            </a:lvl6pPr>
            <a:lvl7pPr marL="1965325" indent="-168275" algn="l" rtl="0" fontAlgn="base">
              <a:spcBef>
                <a:spcPct val="40000"/>
              </a:spcBef>
              <a:spcAft>
                <a:spcPct val="0"/>
              </a:spcAft>
              <a:buClr>
                <a:schemeClr val="accent1"/>
              </a:buClr>
              <a:buFont typeface="Wingdings" pitchFamily="2" charset="2"/>
              <a:defRPr>
                <a:solidFill>
                  <a:schemeClr val="tx1"/>
                </a:solidFill>
                <a:latin typeface="+mn-lt"/>
              </a:defRPr>
            </a:lvl7pPr>
            <a:lvl8pPr marL="2422525" indent="-168275" algn="l" rtl="0" fontAlgn="base">
              <a:spcBef>
                <a:spcPct val="40000"/>
              </a:spcBef>
              <a:spcAft>
                <a:spcPct val="0"/>
              </a:spcAft>
              <a:buClr>
                <a:schemeClr val="accent1"/>
              </a:buClr>
              <a:buFont typeface="Wingdings" pitchFamily="2" charset="2"/>
              <a:defRPr>
                <a:solidFill>
                  <a:schemeClr val="tx1"/>
                </a:solidFill>
                <a:latin typeface="+mn-lt"/>
              </a:defRPr>
            </a:lvl8pPr>
            <a:lvl9pPr marL="2879725" indent="-168275" algn="l" rtl="0" fontAlgn="base">
              <a:spcBef>
                <a:spcPct val="40000"/>
              </a:spcBef>
              <a:spcAft>
                <a:spcPct val="0"/>
              </a:spcAft>
              <a:buClr>
                <a:schemeClr val="accent1"/>
              </a:buClr>
              <a:buFont typeface="Wingdings" pitchFamily="2" charset="2"/>
              <a:defRPr>
                <a:solidFill>
                  <a:schemeClr val="tx1"/>
                </a:solidFill>
                <a:latin typeface="+mn-lt"/>
              </a:defRPr>
            </a:lvl9pPr>
          </a:lstStyle>
          <a:p>
            <a:pPr marL="0" indent="0" algn="ctr">
              <a:buNone/>
              <a:defRPr/>
            </a:pPr>
            <a:r>
              <a:rPr lang="ja-JP" altLang="en-US" sz="1050" dirty="0">
                <a:latin typeface="Meiryo UI" panose="020B0604030504040204" pitchFamily="50" charset="-128"/>
                <a:ea typeface="Meiryo UI" panose="020B0604030504040204" pitchFamily="50" charset="-128"/>
                <a:cs typeface="Meiryo UI" panose="020B0604030504040204" pitchFamily="50" charset="-128"/>
              </a:rPr>
              <a:t>送付先住所に合わせてバーコードを自動生成</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Rectangle 7">
            <a:extLst>
              <a:ext uri="{FF2B5EF4-FFF2-40B4-BE49-F238E27FC236}">
                <a16:creationId xmlns:a16="http://schemas.microsoft.com/office/drawing/2014/main" id="{57F1080B-83C4-ECCC-38FC-83E3B800A029}"/>
              </a:ext>
            </a:extLst>
          </p:cNvPr>
          <p:cNvSpPr>
            <a:spLocks noChangeArrowheads="1"/>
          </p:cNvSpPr>
          <p:nvPr/>
        </p:nvSpPr>
        <p:spPr bwMode="auto">
          <a:xfrm>
            <a:off x="773990" y="2239863"/>
            <a:ext cx="1612209" cy="183224"/>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pic>
        <p:nvPicPr>
          <p:cNvPr id="30" name="図 29">
            <a:extLst>
              <a:ext uri="{FF2B5EF4-FFF2-40B4-BE49-F238E27FC236}">
                <a16:creationId xmlns:a16="http://schemas.microsoft.com/office/drawing/2014/main" id="{0C5707A1-D455-CE8C-E038-E8326B6B30D3}"/>
              </a:ext>
            </a:extLst>
          </p:cNvPr>
          <p:cNvPicPr>
            <a:picLocks noChangeAspect="1"/>
          </p:cNvPicPr>
          <p:nvPr/>
        </p:nvPicPr>
        <p:blipFill>
          <a:blip r:embed="rId5"/>
          <a:stretch>
            <a:fillRect/>
          </a:stretch>
        </p:blipFill>
        <p:spPr>
          <a:xfrm>
            <a:off x="6900429" y="1946047"/>
            <a:ext cx="1878471" cy="1370566"/>
          </a:xfrm>
          <a:prstGeom prst="rect">
            <a:avLst/>
          </a:prstGeom>
        </p:spPr>
      </p:pic>
      <p:pic>
        <p:nvPicPr>
          <p:cNvPr id="32" name="図 31">
            <a:extLst>
              <a:ext uri="{FF2B5EF4-FFF2-40B4-BE49-F238E27FC236}">
                <a16:creationId xmlns:a16="http://schemas.microsoft.com/office/drawing/2014/main" id="{817A22E2-694B-DB74-53E9-71E490ADD10B}"/>
              </a:ext>
            </a:extLst>
          </p:cNvPr>
          <p:cNvPicPr>
            <a:picLocks noChangeAspect="1"/>
          </p:cNvPicPr>
          <p:nvPr/>
        </p:nvPicPr>
        <p:blipFill>
          <a:blip r:embed="rId6"/>
          <a:stretch>
            <a:fillRect/>
          </a:stretch>
        </p:blipFill>
        <p:spPr>
          <a:xfrm>
            <a:off x="6787765" y="3228453"/>
            <a:ext cx="1981369" cy="1386729"/>
          </a:xfrm>
          <a:prstGeom prst="rect">
            <a:avLst/>
          </a:prstGeom>
        </p:spPr>
      </p:pic>
      <p:sp>
        <p:nvSpPr>
          <p:cNvPr id="33" name="Rectangle 7">
            <a:extLst>
              <a:ext uri="{FF2B5EF4-FFF2-40B4-BE49-F238E27FC236}">
                <a16:creationId xmlns:a16="http://schemas.microsoft.com/office/drawing/2014/main" id="{0120D5B2-8A83-8531-64DA-5F3C308525CE}"/>
              </a:ext>
            </a:extLst>
          </p:cNvPr>
          <p:cNvSpPr>
            <a:spLocks noChangeArrowheads="1"/>
          </p:cNvSpPr>
          <p:nvPr/>
        </p:nvSpPr>
        <p:spPr bwMode="auto">
          <a:xfrm>
            <a:off x="8321659" y="3484417"/>
            <a:ext cx="355781" cy="360223"/>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rgbClr val="BDE4E9"/>
                </a:solidFill>
              </a14:hiddenFill>
            </a:ex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p>
        </p:txBody>
      </p:sp>
      <p:sp>
        <p:nvSpPr>
          <p:cNvPr id="34" name="コンテンツ プレースホルダー 11">
            <a:extLst>
              <a:ext uri="{FF2B5EF4-FFF2-40B4-BE49-F238E27FC236}">
                <a16:creationId xmlns:a16="http://schemas.microsoft.com/office/drawing/2014/main" id="{ED51B9E3-EBA3-2F00-C2E7-51FA186B5FD1}"/>
              </a:ext>
            </a:extLst>
          </p:cNvPr>
          <p:cNvSpPr/>
          <p:nvPr/>
        </p:nvSpPr>
        <p:spPr>
          <a:xfrm>
            <a:off x="7451988" y="4021564"/>
            <a:ext cx="1331958" cy="501051"/>
          </a:xfrm>
          <a:prstGeom prst="wedgeRectCallout">
            <a:avLst>
              <a:gd name="adj1" fmla="val 24486"/>
              <a:gd name="adj2" fmla="val -84891"/>
            </a:avLst>
          </a:prstGeom>
          <a:solidFill>
            <a:schemeClr val="bg1"/>
          </a:solidFill>
          <a:ln w="9525">
            <a:solidFill>
              <a:schemeClr val="tx1"/>
            </a:solidFill>
            <a:miter lim="800000"/>
            <a:headEnd/>
            <a:tailEnd/>
          </a:ln>
          <a:effectLst/>
        </p:spPr>
        <p:txBody>
          <a:bodyPr lIns="0" tIns="0" rIns="0" bIns="0" anchor="ctr"/>
          <a:lstStyle>
            <a:lvl1pPr marL="190500" indent="-190500" algn="l" rtl="0" eaLnBrk="0" fontAlgn="base" hangingPunct="0">
              <a:spcBef>
                <a:spcPct val="40000"/>
              </a:spcBef>
              <a:spcAft>
                <a:spcPct val="0"/>
              </a:spcAft>
              <a:buClr>
                <a:schemeClr val="accent1"/>
              </a:buClr>
              <a:buFont typeface="Wingdings" pitchFamily="2" charset="2"/>
              <a:buChar char="§"/>
              <a:defRPr sz="2000">
                <a:solidFill>
                  <a:schemeClr val="tx1"/>
                </a:solidFill>
                <a:latin typeface="+mn-lt"/>
                <a:ea typeface="+mn-ea"/>
                <a:cs typeface="+mn-cs"/>
              </a:defRPr>
            </a:lvl1pPr>
            <a:lvl2pPr marL="381000" indent="-188913" algn="l" rtl="0" eaLnBrk="0" fontAlgn="base" hangingPunct="0">
              <a:spcBef>
                <a:spcPct val="40000"/>
              </a:spcBef>
              <a:spcAft>
                <a:spcPct val="0"/>
              </a:spcAft>
              <a:buClr>
                <a:schemeClr val="accent1"/>
              </a:buClr>
              <a:buChar char="-"/>
              <a:defRPr>
                <a:solidFill>
                  <a:schemeClr val="tx1"/>
                </a:solidFill>
                <a:latin typeface="+mn-lt"/>
              </a:defRPr>
            </a:lvl2pPr>
            <a:lvl3pPr marL="561975" indent="-179388" algn="l" rtl="0" eaLnBrk="0" fontAlgn="base" hangingPunct="0">
              <a:spcBef>
                <a:spcPct val="40000"/>
              </a:spcBef>
              <a:spcAft>
                <a:spcPct val="0"/>
              </a:spcAft>
              <a:buClr>
                <a:schemeClr val="accent1"/>
              </a:buClr>
              <a:buChar char="-"/>
              <a:defRPr>
                <a:solidFill>
                  <a:schemeClr val="tx1"/>
                </a:solidFill>
                <a:latin typeface="+mn-lt"/>
              </a:defRPr>
            </a:lvl3pPr>
            <a:lvl4pPr marL="768350" indent="-204788" algn="l" rtl="0" eaLnBrk="0" fontAlgn="base" hangingPunct="0">
              <a:spcBef>
                <a:spcPct val="40000"/>
              </a:spcBef>
              <a:spcAft>
                <a:spcPct val="0"/>
              </a:spcAft>
              <a:buClr>
                <a:schemeClr val="accent1"/>
              </a:buClr>
              <a:buChar char="-"/>
              <a:defRPr>
                <a:solidFill>
                  <a:schemeClr val="tx1"/>
                </a:solidFill>
                <a:latin typeface="+mn-lt"/>
              </a:defRPr>
            </a:lvl4pPr>
            <a:lvl5pPr marL="1050925" indent="-168275" algn="l" rtl="0" eaLnBrk="0" fontAlgn="base" hangingPunct="0">
              <a:spcBef>
                <a:spcPct val="40000"/>
              </a:spcBef>
              <a:spcAft>
                <a:spcPct val="0"/>
              </a:spcAft>
              <a:buClr>
                <a:schemeClr val="accent1"/>
              </a:buClr>
              <a:buFont typeface="Wingdings" pitchFamily="2" charset="2"/>
              <a:defRPr>
                <a:solidFill>
                  <a:schemeClr val="tx1"/>
                </a:solidFill>
                <a:latin typeface="+mn-lt"/>
              </a:defRPr>
            </a:lvl5pPr>
            <a:lvl6pPr marL="1508125" indent="-168275" algn="l" rtl="0" fontAlgn="base">
              <a:spcBef>
                <a:spcPct val="40000"/>
              </a:spcBef>
              <a:spcAft>
                <a:spcPct val="0"/>
              </a:spcAft>
              <a:buClr>
                <a:schemeClr val="accent1"/>
              </a:buClr>
              <a:buFont typeface="Wingdings" pitchFamily="2" charset="2"/>
              <a:defRPr>
                <a:solidFill>
                  <a:schemeClr val="tx1"/>
                </a:solidFill>
                <a:latin typeface="+mn-lt"/>
              </a:defRPr>
            </a:lvl6pPr>
            <a:lvl7pPr marL="1965325" indent="-168275" algn="l" rtl="0" fontAlgn="base">
              <a:spcBef>
                <a:spcPct val="40000"/>
              </a:spcBef>
              <a:spcAft>
                <a:spcPct val="0"/>
              </a:spcAft>
              <a:buClr>
                <a:schemeClr val="accent1"/>
              </a:buClr>
              <a:buFont typeface="Wingdings" pitchFamily="2" charset="2"/>
              <a:defRPr>
                <a:solidFill>
                  <a:schemeClr val="tx1"/>
                </a:solidFill>
                <a:latin typeface="+mn-lt"/>
              </a:defRPr>
            </a:lvl7pPr>
            <a:lvl8pPr marL="2422525" indent="-168275" algn="l" rtl="0" fontAlgn="base">
              <a:spcBef>
                <a:spcPct val="40000"/>
              </a:spcBef>
              <a:spcAft>
                <a:spcPct val="0"/>
              </a:spcAft>
              <a:buClr>
                <a:schemeClr val="accent1"/>
              </a:buClr>
              <a:buFont typeface="Wingdings" pitchFamily="2" charset="2"/>
              <a:defRPr>
                <a:solidFill>
                  <a:schemeClr val="tx1"/>
                </a:solidFill>
                <a:latin typeface="+mn-lt"/>
              </a:defRPr>
            </a:lvl8pPr>
            <a:lvl9pPr marL="2879725" indent="-168275" algn="l" rtl="0" fontAlgn="base">
              <a:spcBef>
                <a:spcPct val="40000"/>
              </a:spcBef>
              <a:spcAft>
                <a:spcPct val="0"/>
              </a:spcAft>
              <a:buClr>
                <a:schemeClr val="accent1"/>
              </a:buClr>
              <a:buFont typeface="Wingdings" pitchFamily="2" charset="2"/>
              <a:defRPr>
                <a:solidFill>
                  <a:schemeClr val="tx1"/>
                </a:solidFill>
                <a:latin typeface="+mn-lt"/>
              </a:defRPr>
            </a:lvl9pPr>
          </a:lstStyle>
          <a:p>
            <a:pPr marL="0" indent="0" algn="ctr">
              <a:buNone/>
              <a:defRPr/>
            </a:pPr>
            <a:r>
              <a:rPr lang="ja-JP" altLang="en-US" sz="1050" dirty="0">
                <a:latin typeface="Meiryo UI" panose="020B0604030504040204" pitchFamily="50" charset="-128"/>
                <a:ea typeface="Meiryo UI" panose="020B0604030504040204" pitchFamily="50" charset="-128"/>
                <a:cs typeface="Meiryo UI" panose="020B0604030504040204" pitchFamily="50" charset="-128"/>
              </a:rPr>
              <a:t>画像の代わりに</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a:p>
            <a:pPr marL="0" indent="0" algn="ctr">
              <a:buNone/>
              <a:defRPr/>
            </a:pPr>
            <a:r>
              <a:rPr lang="en-US" altLang="ja-JP" sz="105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ファイルをセットする</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2" name="図 41">
            <a:extLst>
              <a:ext uri="{FF2B5EF4-FFF2-40B4-BE49-F238E27FC236}">
                <a16:creationId xmlns:a16="http://schemas.microsoft.com/office/drawing/2014/main" id="{9F7E7D62-E579-95F5-4BD5-1BEC1E191CF2}"/>
              </a:ext>
            </a:extLst>
          </p:cNvPr>
          <p:cNvPicPr>
            <a:picLocks noChangeAspect="1"/>
          </p:cNvPicPr>
          <p:nvPr/>
        </p:nvPicPr>
        <p:blipFill>
          <a:blip r:embed="rId7"/>
          <a:stretch>
            <a:fillRect/>
          </a:stretch>
        </p:blipFill>
        <p:spPr>
          <a:xfrm>
            <a:off x="4703279" y="1946048"/>
            <a:ext cx="2026433" cy="2669132"/>
          </a:xfrm>
          <a:prstGeom prst="rect">
            <a:avLst/>
          </a:prstGeom>
        </p:spPr>
      </p:pic>
    </p:spTree>
    <p:extLst>
      <p:ext uri="{BB962C8B-B14F-4D97-AF65-F5344CB8AC3E}">
        <p14:creationId xmlns:p14="http://schemas.microsoft.com/office/powerpoint/2010/main" val="3569028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73817729-C5A9-D297-03E2-53AF28E25572}"/>
              </a:ext>
            </a:extLst>
          </p:cNvPr>
          <p:cNvPicPr>
            <a:picLocks noChangeAspect="1"/>
          </p:cNvPicPr>
          <p:nvPr/>
        </p:nvPicPr>
        <p:blipFill>
          <a:blip r:embed="rId2"/>
          <a:stretch>
            <a:fillRect/>
          </a:stretch>
        </p:blipFill>
        <p:spPr>
          <a:xfrm>
            <a:off x="7715930" y="1966579"/>
            <a:ext cx="778515" cy="779819"/>
          </a:xfrm>
          <a:prstGeom prst="rect">
            <a:avLst/>
          </a:prstGeom>
          <a:ln w="3175">
            <a:solidFill>
              <a:schemeClr val="tx1"/>
            </a:solidFill>
          </a:ln>
        </p:spPr>
      </p:pic>
      <p:pic>
        <p:nvPicPr>
          <p:cNvPr id="4" name="図 3">
            <a:extLst>
              <a:ext uri="{FF2B5EF4-FFF2-40B4-BE49-F238E27FC236}">
                <a16:creationId xmlns:a16="http://schemas.microsoft.com/office/drawing/2014/main" id="{1DDB1FA1-8DB3-2523-CDA7-A24497E0B1EB}"/>
              </a:ext>
            </a:extLst>
          </p:cNvPr>
          <p:cNvPicPr>
            <a:picLocks noChangeAspect="1"/>
          </p:cNvPicPr>
          <p:nvPr/>
        </p:nvPicPr>
        <p:blipFill>
          <a:blip r:embed="rId3"/>
          <a:stretch>
            <a:fillRect/>
          </a:stretch>
        </p:blipFill>
        <p:spPr>
          <a:xfrm>
            <a:off x="5641581" y="2892428"/>
            <a:ext cx="2841660" cy="1688090"/>
          </a:xfrm>
          <a:prstGeom prst="rect">
            <a:avLst/>
          </a:prstGeom>
        </p:spPr>
      </p:pic>
      <p:sp>
        <p:nvSpPr>
          <p:cNvPr id="1425" name="タイトル 1"/>
          <p:cNvSpPr>
            <a:spLocks noGrp="1"/>
          </p:cNvSpPr>
          <p:nvPr>
            <p:ph type="title"/>
          </p:nvPr>
        </p:nvSpPr>
        <p:spPr/>
        <p:txBody>
          <a:bodyPr/>
          <a:lstStyle/>
          <a:p>
            <a:r>
              <a:rPr lang="ja-JP" altLang="en-US" dirty="0"/>
              <a:t>オンライン名刺オプション</a:t>
            </a:r>
            <a:endParaRPr kumimoji="1" lang="ja-JP" altLang="en-US" dirty="0"/>
          </a:p>
        </p:txBody>
      </p:sp>
      <p:sp>
        <p:nvSpPr>
          <p:cNvPr id="1426" name="コンテンツ プレースホルダー 3"/>
          <p:cNvSpPr>
            <a:spLocks noGrp="1"/>
          </p:cNvSpPr>
          <p:nvPr>
            <p:ph sz="half" idx="1"/>
          </p:nvPr>
        </p:nvSpPr>
        <p:spPr>
          <a:xfrm>
            <a:off x="337459" y="889002"/>
            <a:ext cx="8501743" cy="964830"/>
          </a:xfrm>
        </p:spPr>
        <p:txBody>
          <a:bodyPr>
            <a:normAutofit/>
          </a:bodyPr>
          <a:lstStyle/>
          <a:p>
            <a:r>
              <a:rPr lang="en-US" altLang="ja-JP" dirty="0" err="1"/>
              <a:t>BizCard</a:t>
            </a:r>
            <a:r>
              <a:rPr lang="en-US" altLang="ja-JP" dirty="0"/>
              <a:t> WEB</a:t>
            </a:r>
            <a:r>
              <a:rPr lang="ja-JP" altLang="en-US" dirty="0"/>
              <a:t>の名刺履歴にて、各種名刺データがダウンロードできるオプション機能です。</a:t>
            </a:r>
            <a:endParaRPr lang="en-US" altLang="ja-JP" dirty="0"/>
          </a:p>
          <a:p>
            <a:r>
              <a:rPr lang="ja-JP" altLang="en-US" dirty="0"/>
              <a:t>ダウンロードしたデータはメールに添付してオンライン名刺交換、</a:t>
            </a:r>
            <a:r>
              <a:rPr lang="en-US" altLang="ja-JP" dirty="0"/>
              <a:t>WEB</a:t>
            </a:r>
            <a:r>
              <a:rPr lang="ja-JP" altLang="en-US" dirty="0"/>
              <a:t>会議のバーチャル背景などにご使用いただけます。</a:t>
            </a:r>
          </a:p>
        </p:txBody>
      </p:sp>
      <p:sp>
        <p:nvSpPr>
          <p:cNvPr id="1451" name="スライド番号プレースホルダー 2"/>
          <p:cNvSpPr>
            <a:spLocks noGrp="1"/>
          </p:cNvSpPr>
          <p:nvPr>
            <p:ph type="sldNum" sz="quarter" idx="12"/>
          </p:nvPr>
        </p:nvSpPr>
        <p:spPr/>
        <p:txBody>
          <a:bodyPr/>
          <a:lstStyle/>
          <a:p>
            <a:fld id="{00000000-1234-1234-1234-123412341234}" type="slidenum">
              <a:rPr lang="en-US" altLang="ja" sz="1000">
                <a:solidFill>
                  <a:schemeClr val="dk2"/>
                </a:solidFill>
              </a:rPr>
              <a:pPr/>
              <a:t>23</a:t>
            </a:fld>
            <a:endParaRPr lang="ja" altLang="en-US" sz="1000">
              <a:solidFill>
                <a:schemeClr val="dk2"/>
              </a:solidFill>
            </a:endParaRPr>
          </a:p>
        </p:txBody>
      </p:sp>
      <p:pic>
        <p:nvPicPr>
          <p:cNvPr id="3" name="図 2">
            <a:extLst>
              <a:ext uri="{FF2B5EF4-FFF2-40B4-BE49-F238E27FC236}">
                <a16:creationId xmlns:a16="http://schemas.microsoft.com/office/drawing/2014/main" id="{D3497EB8-A1A4-0920-D501-C7282D1C8AF4}"/>
              </a:ext>
            </a:extLst>
          </p:cNvPr>
          <p:cNvPicPr>
            <a:picLocks noChangeAspect="1"/>
          </p:cNvPicPr>
          <p:nvPr/>
        </p:nvPicPr>
        <p:blipFill>
          <a:blip r:embed="rId4"/>
          <a:stretch>
            <a:fillRect/>
          </a:stretch>
        </p:blipFill>
        <p:spPr>
          <a:xfrm>
            <a:off x="371079" y="1770349"/>
            <a:ext cx="4743391" cy="1887116"/>
          </a:xfrm>
          <a:prstGeom prst="rect">
            <a:avLst/>
          </a:prstGeom>
        </p:spPr>
      </p:pic>
      <p:sp>
        <p:nvSpPr>
          <p:cNvPr id="14" name="Rectangle 30">
            <a:extLst>
              <a:ext uri="{FF2B5EF4-FFF2-40B4-BE49-F238E27FC236}">
                <a16:creationId xmlns:a16="http://schemas.microsoft.com/office/drawing/2014/main" id="{EA5F257C-7CC9-00C8-98F0-93EDEA249A67}"/>
              </a:ext>
            </a:extLst>
          </p:cNvPr>
          <p:cNvSpPr>
            <a:spLocks noChangeArrowheads="1"/>
          </p:cNvSpPr>
          <p:nvPr/>
        </p:nvSpPr>
        <p:spPr bwMode="auto">
          <a:xfrm>
            <a:off x="4493143" y="2470896"/>
            <a:ext cx="237169" cy="1186571"/>
          </a:xfrm>
          <a:prstGeom prst="rect">
            <a:avLst/>
          </a:prstGeom>
          <a:noFill/>
          <a:ln w="38100">
            <a:solidFill>
              <a:srgbClr val="FF00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ＭＳ Ｐゴシック" panose="020B0600070205080204" pitchFamily="50" charset="-128"/>
            </a:endParaRPr>
          </a:p>
        </p:txBody>
      </p:sp>
      <p:grpSp>
        <p:nvGrpSpPr>
          <p:cNvPr id="20" name="グループ化 19">
            <a:extLst>
              <a:ext uri="{FF2B5EF4-FFF2-40B4-BE49-F238E27FC236}">
                <a16:creationId xmlns:a16="http://schemas.microsoft.com/office/drawing/2014/main" id="{05751E42-F2D2-B777-5431-DB67C9C2095B}"/>
              </a:ext>
            </a:extLst>
          </p:cNvPr>
          <p:cNvGrpSpPr/>
          <p:nvPr/>
        </p:nvGrpSpPr>
        <p:grpSpPr>
          <a:xfrm>
            <a:off x="5310204" y="1591048"/>
            <a:ext cx="2180323" cy="1223491"/>
            <a:chOff x="5310202" y="1591046"/>
            <a:chExt cx="2180323" cy="1223491"/>
          </a:xfrm>
        </p:grpSpPr>
        <p:pic>
          <p:nvPicPr>
            <p:cNvPr id="19" name="図 18">
              <a:extLst>
                <a:ext uri="{FF2B5EF4-FFF2-40B4-BE49-F238E27FC236}">
                  <a16:creationId xmlns:a16="http://schemas.microsoft.com/office/drawing/2014/main" id="{D9E2842B-488F-2F85-0332-2E4FC106ABC7}"/>
                </a:ext>
              </a:extLst>
            </p:cNvPr>
            <p:cNvPicPr>
              <a:picLocks noChangeAspect="1"/>
            </p:cNvPicPr>
            <p:nvPr/>
          </p:nvPicPr>
          <p:blipFill>
            <a:blip r:embed="rId5"/>
            <a:stretch>
              <a:fillRect/>
            </a:stretch>
          </p:blipFill>
          <p:spPr>
            <a:xfrm>
              <a:off x="5310202" y="1591046"/>
              <a:ext cx="1691760" cy="1023902"/>
            </a:xfrm>
            <a:prstGeom prst="rect">
              <a:avLst/>
            </a:prstGeom>
            <a:ln w="3175">
              <a:solidFill>
                <a:schemeClr val="tx1"/>
              </a:solidFill>
            </a:ln>
          </p:spPr>
        </p:pic>
        <p:pic>
          <p:nvPicPr>
            <p:cNvPr id="17" name="図 16">
              <a:extLst>
                <a:ext uri="{FF2B5EF4-FFF2-40B4-BE49-F238E27FC236}">
                  <a16:creationId xmlns:a16="http://schemas.microsoft.com/office/drawing/2014/main" id="{64D0EE94-8D38-DEEE-97AE-7DA9AB7BA717}"/>
                </a:ext>
              </a:extLst>
            </p:cNvPr>
            <p:cNvPicPr>
              <a:picLocks noChangeAspect="1"/>
            </p:cNvPicPr>
            <p:nvPr/>
          </p:nvPicPr>
          <p:blipFill>
            <a:blip r:embed="rId6"/>
            <a:stretch>
              <a:fillRect/>
            </a:stretch>
          </p:blipFill>
          <p:spPr>
            <a:xfrm>
              <a:off x="5794342" y="1795058"/>
              <a:ext cx="1696183" cy="1019479"/>
            </a:xfrm>
            <a:prstGeom prst="rect">
              <a:avLst/>
            </a:prstGeom>
            <a:ln w="3175">
              <a:solidFill>
                <a:schemeClr val="tx1"/>
              </a:solidFill>
            </a:ln>
          </p:spPr>
        </p:pic>
      </p:grpSp>
      <p:sp>
        <p:nvSpPr>
          <p:cNvPr id="21" name="Rectangle 30">
            <a:extLst>
              <a:ext uri="{FF2B5EF4-FFF2-40B4-BE49-F238E27FC236}">
                <a16:creationId xmlns:a16="http://schemas.microsoft.com/office/drawing/2014/main" id="{19B409F1-46AC-EAFF-C419-F85DC5B04988}"/>
              </a:ext>
            </a:extLst>
          </p:cNvPr>
          <p:cNvSpPr>
            <a:spLocks noChangeArrowheads="1"/>
          </p:cNvSpPr>
          <p:nvPr/>
        </p:nvSpPr>
        <p:spPr bwMode="auto">
          <a:xfrm>
            <a:off x="4751090" y="2470896"/>
            <a:ext cx="124950" cy="1186571"/>
          </a:xfrm>
          <a:prstGeom prst="rect">
            <a:avLst/>
          </a:prstGeom>
          <a:noFill/>
          <a:ln w="38100">
            <a:solidFill>
              <a:srgbClr val="FF00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ＭＳ Ｐゴシック" panose="020B0600070205080204" pitchFamily="50" charset="-128"/>
            </a:endParaRPr>
          </a:p>
        </p:txBody>
      </p:sp>
      <p:sp>
        <p:nvSpPr>
          <p:cNvPr id="22" name="Rectangle 30">
            <a:extLst>
              <a:ext uri="{FF2B5EF4-FFF2-40B4-BE49-F238E27FC236}">
                <a16:creationId xmlns:a16="http://schemas.microsoft.com/office/drawing/2014/main" id="{322D859C-DCD9-8241-12D6-73A4FE0DC071}"/>
              </a:ext>
            </a:extLst>
          </p:cNvPr>
          <p:cNvSpPr>
            <a:spLocks noChangeArrowheads="1"/>
          </p:cNvSpPr>
          <p:nvPr/>
        </p:nvSpPr>
        <p:spPr bwMode="auto">
          <a:xfrm>
            <a:off x="4883224" y="2470895"/>
            <a:ext cx="124950" cy="1186571"/>
          </a:xfrm>
          <a:prstGeom prst="rect">
            <a:avLst/>
          </a:prstGeom>
          <a:noFill/>
          <a:ln w="38100">
            <a:solidFill>
              <a:srgbClr val="FF0000"/>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endParaRPr lang="ja-JP" altLang="en-US">
              <a:latin typeface="ＭＳ Ｐゴシック" panose="020B0600070205080204" pitchFamily="50" charset="-128"/>
            </a:endParaRPr>
          </a:p>
        </p:txBody>
      </p:sp>
      <p:sp>
        <p:nvSpPr>
          <p:cNvPr id="15" name="Line 32">
            <a:extLst>
              <a:ext uri="{FF2B5EF4-FFF2-40B4-BE49-F238E27FC236}">
                <a16:creationId xmlns:a16="http://schemas.microsoft.com/office/drawing/2014/main" id="{20D986E0-C47F-DF25-A968-28ED1A04E2FB}"/>
              </a:ext>
            </a:extLst>
          </p:cNvPr>
          <p:cNvSpPr>
            <a:spLocks noChangeShapeType="1"/>
          </p:cNvSpPr>
          <p:nvPr/>
        </p:nvSpPr>
        <p:spPr bwMode="auto">
          <a:xfrm flipV="1">
            <a:off x="4605622" y="2053420"/>
            <a:ext cx="840345" cy="417474"/>
          </a:xfrm>
          <a:prstGeom prst="line">
            <a:avLst/>
          </a:prstGeom>
          <a:noFill/>
          <a:ln w="38100">
            <a:solidFill>
              <a:srgbClr val="FF5050"/>
            </a:solidFill>
            <a:prstDash val="sysDot"/>
            <a:round/>
            <a:headEnd type="non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Line 32">
            <a:extLst>
              <a:ext uri="{FF2B5EF4-FFF2-40B4-BE49-F238E27FC236}">
                <a16:creationId xmlns:a16="http://schemas.microsoft.com/office/drawing/2014/main" id="{5D7C615F-8FB5-D95D-CB33-7349F5CAD290}"/>
              </a:ext>
            </a:extLst>
          </p:cNvPr>
          <p:cNvSpPr>
            <a:spLocks noChangeShapeType="1"/>
          </p:cNvSpPr>
          <p:nvPr/>
        </p:nvSpPr>
        <p:spPr bwMode="auto">
          <a:xfrm>
            <a:off x="4839522" y="3657464"/>
            <a:ext cx="1045486" cy="399412"/>
          </a:xfrm>
          <a:prstGeom prst="line">
            <a:avLst/>
          </a:prstGeom>
          <a:noFill/>
          <a:ln w="38100">
            <a:solidFill>
              <a:srgbClr val="FF5050"/>
            </a:solidFill>
            <a:prstDash val="sysDot"/>
            <a:round/>
            <a:headEnd type="non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Line 32">
            <a:extLst>
              <a:ext uri="{FF2B5EF4-FFF2-40B4-BE49-F238E27FC236}">
                <a16:creationId xmlns:a16="http://schemas.microsoft.com/office/drawing/2014/main" id="{978482C7-774D-730C-D74D-BB43CB992A43}"/>
              </a:ext>
            </a:extLst>
          </p:cNvPr>
          <p:cNvSpPr>
            <a:spLocks noChangeShapeType="1"/>
          </p:cNvSpPr>
          <p:nvPr/>
        </p:nvSpPr>
        <p:spPr bwMode="auto">
          <a:xfrm flipV="1">
            <a:off x="5025793" y="2489709"/>
            <a:ext cx="2753535" cy="587613"/>
          </a:xfrm>
          <a:prstGeom prst="line">
            <a:avLst/>
          </a:prstGeom>
          <a:noFill/>
          <a:ln w="38100">
            <a:solidFill>
              <a:srgbClr val="FF5050"/>
            </a:solidFill>
            <a:prstDash val="sysDot"/>
            <a:round/>
            <a:headEnd type="non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コンテンツ プレースホルダー 3">
            <a:extLst>
              <a:ext uri="{FF2B5EF4-FFF2-40B4-BE49-F238E27FC236}">
                <a16:creationId xmlns:a16="http://schemas.microsoft.com/office/drawing/2014/main" id="{6430E836-45C0-8D70-6B2D-B18A67BABB62}"/>
              </a:ext>
            </a:extLst>
          </p:cNvPr>
          <p:cNvSpPr txBox="1">
            <a:spLocks/>
          </p:cNvSpPr>
          <p:nvPr/>
        </p:nvSpPr>
        <p:spPr>
          <a:xfrm>
            <a:off x="337459" y="4080070"/>
            <a:ext cx="5124837" cy="524413"/>
          </a:xfrm>
          <a:prstGeom prst="rect">
            <a:avLst/>
          </a:prstGeom>
        </p:spPr>
        <p:txBody>
          <a:bodyPr vert="horz" lIns="0" tIns="45720" rIns="0" bIns="45720" rtlCol="0">
            <a:normAutofit fontScale="92500"/>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r>
              <a:rPr lang="en-US" altLang="ja-JP" dirty="0"/>
              <a:t>PRINTBAHN</a:t>
            </a:r>
            <a:r>
              <a:rPr lang="ja-JP" altLang="en-US" dirty="0"/>
              <a:t> </a:t>
            </a:r>
            <a:r>
              <a:rPr lang="en-US" altLang="ja-JP" dirty="0"/>
              <a:t>PLUS+</a:t>
            </a:r>
            <a:r>
              <a:rPr lang="ja-JP" altLang="en-US" dirty="0"/>
              <a:t>と連携をすれば、登録している名刺データを使用したオンライン名刺発行、交換、名刺管理を行うことも可能です。</a:t>
            </a:r>
          </a:p>
        </p:txBody>
      </p:sp>
    </p:spTree>
    <p:extLst>
      <p:ext uri="{BB962C8B-B14F-4D97-AF65-F5344CB8AC3E}">
        <p14:creationId xmlns:p14="http://schemas.microsoft.com/office/powerpoint/2010/main" val="2947236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D343F601-40A8-4428-A275-A722EB2454E4}"/>
              </a:ext>
            </a:extLst>
          </p:cNvPr>
          <p:cNvPicPr>
            <a:picLocks noChangeAspect="1"/>
          </p:cNvPicPr>
          <p:nvPr/>
        </p:nvPicPr>
        <p:blipFill>
          <a:blip r:embed="rId2"/>
          <a:stretch>
            <a:fillRect/>
          </a:stretch>
        </p:blipFill>
        <p:spPr>
          <a:xfrm>
            <a:off x="5984600" y="1302361"/>
            <a:ext cx="1937048" cy="1160262"/>
          </a:xfrm>
          <a:prstGeom prst="rect">
            <a:avLst/>
          </a:prstGeom>
          <a:noFill/>
          <a:ln>
            <a:solidFill>
              <a:schemeClr val="accent5"/>
            </a:solidFill>
          </a:ln>
        </p:spPr>
      </p:pic>
      <p:pic>
        <p:nvPicPr>
          <p:cNvPr id="3" name="図 2">
            <a:extLst>
              <a:ext uri="{FF2B5EF4-FFF2-40B4-BE49-F238E27FC236}">
                <a16:creationId xmlns:a16="http://schemas.microsoft.com/office/drawing/2014/main" id="{38D1B497-CCC3-45CF-867C-931814312FC8}"/>
              </a:ext>
            </a:extLst>
          </p:cNvPr>
          <p:cNvPicPr>
            <a:picLocks noChangeAspect="1"/>
          </p:cNvPicPr>
          <p:nvPr/>
        </p:nvPicPr>
        <p:blipFill>
          <a:blip r:embed="rId3"/>
          <a:stretch>
            <a:fillRect/>
          </a:stretch>
        </p:blipFill>
        <p:spPr>
          <a:xfrm>
            <a:off x="2769317" y="1291630"/>
            <a:ext cx="1903848" cy="1141535"/>
          </a:xfrm>
          <a:prstGeom prst="rect">
            <a:avLst/>
          </a:prstGeom>
          <a:ln>
            <a:solidFill>
              <a:schemeClr val="accent5"/>
            </a:solidFill>
          </a:ln>
        </p:spPr>
      </p:pic>
      <p:pic>
        <p:nvPicPr>
          <p:cNvPr id="2" name="図 1">
            <a:extLst>
              <a:ext uri="{FF2B5EF4-FFF2-40B4-BE49-F238E27FC236}">
                <a16:creationId xmlns:a16="http://schemas.microsoft.com/office/drawing/2014/main" id="{F1DFAE9C-4863-4070-987E-EA55DE9058FF}"/>
              </a:ext>
            </a:extLst>
          </p:cNvPr>
          <p:cNvPicPr>
            <a:picLocks noChangeAspect="1"/>
          </p:cNvPicPr>
          <p:nvPr/>
        </p:nvPicPr>
        <p:blipFill>
          <a:blip r:embed="rId4"/>
          <a:stretch>
            <a:fillRect/>
          </a:stretch>
        </p:blipFill>
        <p:spPr>
          <a:xfrm>
            <a:off x="315025" y="1291630"/>
            <a:ext cx="2054592" cy="1230245"/>
          </a:xfrm>
          <a:prstGeom prst="rect">
            <a:avLst/>
          </a:prstGeom>
          <a:ln>
            <a:solidFill>
              <a:schemeClr val="accent5"/>
            </a:solidFill>
          </a:ln>
        </p:spPr>
      </p:pic>
      <p:grpSp>
        <p:nvGrpSpPr>
          <p:cNvPr id="1506" name="グループ化 86"/>
          <p:cNvGrpSpPr/>
          <p:nvPr/>
        </p:nvGrpSpPr>
        <p:grpSpPr>
          <a:xfrm>
            <a:off x="4107794" y="3619248"/>
            <a:ext cx="741531" cy="989037"/>
            <a:chOff x="8244408" y="5229200"/>
            <a:chExt cx="741531" cy="989037"/>
          </a:xfrm>
        </p:grpSpPr>
        <p:pic>
          <p:nvPicPr>
            <p:cNvPr id="1507" name="Picture 42"/>
            <p:cNvPicPr>
              <a:picLocks noChangeAspect="1" noChangeArrowheads="1"/>
            </p:cNvPicPr>
            <p:nvPr/>
          </p:nvPicPr>
          <p:blipFill>
            <a:blip r:embed="rId5"/>
            <a:stretch>
              <a:fillRect/>
            </a:stretch>
          </p:blipFill>
          <p:spPr>
            <a:xfrm>
              <a:off x="8388424" y="5229200"/>
              <a:ext cx="597515" cy="845021"/>
            </a:xfrm>
            <a:prstGeom prst="rect">
              <a:avLst/>
            </a:prstGeom>
            <a:noFill/>
            <a:ln>
              <a:noFill/>
            </a:ln>
          </p:spPr>
        </p:pic>
        <p:pic>
          <p:nvPicPr>
            <p:cNvPr id="1508" name="Picture 42"/>
            <p:cNvPicPr>
              <a:picLocks noChangeAspect="1" noChangeArrowheads="1"/>
            </p:cNvPicPr>
            <p:nvPr/>
          </p:nvPicPr>
          <p:blipFill>
            <a:blip r:embed="rId5"/>
            <a:stretch>
              <a:fillRect/>
            </a:stretch>
          </p:blipFill>
          <p:spPr>
            <a:xfrm>
              <a:off x="8316416" y="5301208"/>
              <a:ext cx="597515" cy="845021"/>
            </a:xfrm>
            <a:prstGeom prst="rect">
              <a:avLst/>
            </a:prstGeom>
            <a:noFill/>
            <a:ln>
              <a:noFill/>
            </a:ln>
          </p:spPr>
        </p:pic>
        <p:pic>
          <p:nvPicPr>
            <p:cNvPr id="1509" name="Picture 42"/>
            <p:cNvPicPr>
              <a:picLocks noChangeAspect="1" noChangeArrowheads="1"/>
            </p:cNvPicPr>
            <p:nvPr/>
          </p:nvPicPr>
          <p:blipFill>
            <a:blip r:embed="rId5"/>
            <a:stretch>
              <a:fillRect/>
            </a:stretch>
          </p:blipFill>
          <p:spPr>
            <a:xfrm>
              <a:off x="8244408" y="5373216"/>
              <a:ext cx="597515" cy="845021"/>
            </a:xfrm>
            <a:prstGeom prst="rect">
              <a:avLst/>
            </a:prstGeom>
            <a:noFill/>
            <a:ln>
              <a:noFill/>
            </a:ln>
          </p:spPr>
        </p:pic>
      </p:grpSp>
      <p:sp>
        <p:nvSpPr>
          <p:cNvPr id="1511" name="タイトル 1"/>
          <p:cNvSpPr>
            <a:spLocks noGrp="1"/>
          </p:cNvSpPr>
          <p:nvPr>
            <p:ph type="title"/>
          </p:nvPr>
        </p:nvSpPr>
        <p:spPr/>
        <p:txBody>
          <a:bodyPr/>
          <a:lstStyle/>
          <a:p>
            <a:r>
              <a:rPr kumimoji="1" lang="ja-JP" altLang="en-US" dirty="0"/>
              <a:t>データ取込～出力の流れ</a:t>
            </a:r>
          </a:p>
        </p:txBody>
      </p:sp>
      <p:sp>
        <p:nvSpPr>
          <p:cNvPr id="1512" name="テキスト プレースホルダー 2"/>
          <p:cNvSpPr>
            <a:spLocks noGrp="1"/>
          </p:cNvSpPr>
          <p:nvPr>
            <p:ph type="body" idx="1"/>
          </p:nvPr>
        </p:nvSpPr>
        <p:spPr>
          <a:xfrm>
            <a:off x="311700" y="931497"/>
            <a:ext cx="2407116" cy="1776089"/>
          </a:xfrm>
        </p:spPr>
        <p:txBody>
          <a:bodyPr/>
          <a:lstStyle/>
          <a:p>
            <a:r>
              <a:rPr kumimoji="1" lang="ja-JP" altLang="en-US" dirty="0"/>
              <a:t>①データ取込</a:t>
            </a:r>
          </a:p>
        </p:txBody>
      </p:sp>
      <p:sp>
        <p:nvSpPr>
          <p:cNvPr id="1515" name="テキスト プレースホルダー 2"/>
          <p:cNvSpPr txBox="1"/>
          <p:nvPr/>
        </p:nvSpPr>
        <p:spPr>
          <a:xfrm>
            <a:off x="2724955" y="931497"/>
            <a:ext cx="2407116" cy="2002505"/>
          </a:xfrm>
          <a:prstGeom prst="rect">
            <a:avLst/>
          </a:prstGeom>
        </p:spPr>
        <p:txBody>
          <a:bodyPr vert="horz" lIns="91425" tIns="91425" rIns="91425" bIns="91425"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r>
              <a:rPr lang="ja-JP" altLang="en-US" dirty="0"/>
              <a:t>②データ検索</a:t>
            </a:r>
          </a:p>
        </p:txBody>
      </p:sp>
      <p:sp>
        <p:nvSpPr>
          <p:cNvPr id="1518" name="テキスト プレースホルダー 2"/>
          <p:cNvSpPr txBox="1"/>
          <p:nvPr/>
        </p:nvSpPr>
        <p:spPr>
          <a:xfrm>
            <a:off x="5935323" y="931497"/>
            <a:ext cx="2407116" cy="2575867"/>
          </a:xfrm>
          <a:prstGeom prst="rect">
            <a:avLst/>
          </a:prstGeom>
        </p:spPr>
        <p:txBody>
          <a:bodyPr vert="horz" lIns="91425" tIns="91425" rIns="91425" bIns="91425"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r>
              <a:rPr lang="ja-JP" altLang="en-US" dirty="0"/>
              <a:t>③プレビュー確認</a:t>
            </a:r>
          </a:p>
        </p:txBody>
      </p:sp>
      <p:sp>
        <p:nvSpPr>
          <p:cNvPr id="1520" name="テキスト プレースホルダー 2"/>
          <p:cNvSpPr txBox="1"/>
          <p:nvPr/>
        </p:nvSpPr>
        <p:spPr>
          <a:xfrm>
            <a:off x="311700" y="3026212"/>
            <a:ext cx="2407116" cy="1776089"/>
          </a:xfrm>
          <a:prstGeom prst="rect">
            <a:avLst/>
          </a:prstGeom>
        </p:spPr>
        <p:txBody>
          <a:bodyPr vert="horz" lIns="91425" tIns="91425" rIns="91425" bIns="91425"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r>
              <a:rPr lang="ja-JP" altLang="en-US" dirty="0"/>
              <a:t>④出力</a:t>
            </a:r>
          </a:p>
        </p:txBody>
      </p:sp>
      <p:grpSp>
        <p:nvGrpSpPr>
          <p:cNvPr id="1523" name="グループ化 16"/>
          <p:cNvGrpSpPr/>
          <p:nvPr/>
        </p:nvGrpSpPr>
        <p:grpSpPr>
          <a:xfrm>
            <a:off x="7017712" y="3598295"/>
            <a:ext cx="1166585" cy="698485"/>
            <a:chOff x="6603894" y="3825225"/>
            <a:chExt cx="1166585" cy="698485"/>
          </a:xfrm>
        </p:grpSpPr>
        <p:grpSp>
          <p:nvGrpSpPr>
            <p:cNvPr id="1524" name="グループ化 34"/>
            <p:cNvGrpSpPr/>
            <p:nvPr/>
          </p:nvGrpSpPr>
          <p:grpSpPr>
            <a:xfrm>
              <a:off x="6679348" y="3825225"/>
              <a:ext cx="403898" cy="173262"/>
              <a:chOff x="4067944" y="4149080"/>
              <a:chExt cx="3024336" cy="1296144"/>
            </a:xfrm>
          </p:grpSpPr>
          <p:sp>
            <p:nvSpPr>
              <p:cNvPr id="1525" name="直方体 58"/>
              <p:cNvSpPr/>
              <p:nvPr/>
            </p:nvSpPr>
            <p:spPr>
              <a:xfrm>
                <a:off x="4064589" y="4148968"/>
                <a:ext cx="3031187" cy="1294476"/>
              </a:xfrm>
              <a:prstGeom prst="cube">
                <a:avLst/>
              </a:prstGeom>
              <a:noFill/>
              <a:ln>
                <a:solidFill>
                  <a:schemeClr val="tx1"/>
                </a:solidFill>
              </a:ln>
              <a:effectLst/>
            </p:spPr>
            <p:txBody>
              <a:bodyPr wrap="none" anchor="ctr"/>
              <a:lstStyle/>
              <a:p>
                <a:pPr>
                  <a:defRPr/>
                </a:pPr>
                <a:endParaRPr lang="ja-JP" altLang="en-US">
                  <a:ea typeface="ＭＳ Ｐゴシック" charset="-128"/>
                </a:endParaRPr>
              </a:p>
            </p:txBody>
          </p:sp>
          <p:grpSp>
            <p:nvGrpSpPr>
              <p:cNvPr id="1526" name="グループ化 36"/>
              <p:cNvGrpSpPr/>
              <p:nvPr/>
            </p:nvGrpSpPr>
            <p:grpSpPr>
              <a:xfrm>
                <a:off x="4067944" y="4293096"/>
                <a:ext cx="3024336" cy="1008112"/>
                <a:chOff x="4067944" y="4293096"/>
                <a:chExt cx="3106075" cy="1008112"/>
              </a:xfrm>
            </p:grpSpPr>
            <p:cxnSp>
              <p:nvCxnSpPr>
                <p:cNvPr id="1527" name="直線コネクタ 60"/>
                <p:cNvCxnSpPr/>
                <p:nvPr/>
              </p:nvCxnSpPr>
              <p:spPr>
                <a:xfrm>
                  <a:off x="4064499" y="4576503"/>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28" name="直線コネクタ 61"/>
                <p:cNvCxnSpPr/>
                <p:nvPr/>
              </p:nvCxnSpPr>
              <p:spPr>
                <a:xfrm>
                  <a:off x="4064499" y="4719014"/>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29" name="直線コネクタ 62"/>
                <p:cNvCxnSpPr/>
                <p:nvPr/>
              </p:nvCxnSpPr>
              <p:spPr>
                <a:xfrm>
                  <a:off x="4064499" y="4873397"/>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30" name="直線コネクタ 63"/>
                <p:cNvCxnSpPr/>
                <p:nvPr/>
              </p:nvCxnSpPr>
              <p:spPr>
                <a:xfrm>
                  <a:off x="4064499" y="5015909"/>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31" name="直線コネクタ 64"/>
                <p:cNvCxnSpPr/>
                <p:nvPr/>
              </p:nvCxnSpPr>
              <p:spPr>
                <a:xfrm>
                  <a:off x="4064499" y="5158420"/>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32" name="直線コネクタ 65"/>
                <p:cNvCxnSpPr/>
                <p:nvPr/>
              </p:nvCxnSpPr>
              <p:spPr>
                <a:xfrm>
                  <a:off x="4064499" y="5300931"/>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33" name="直線コネクタ 66"/>
                <p:cNvCxnSpPr/>
                <p:nvPr/>
              </p:nvCxnSpPr>
              <p:spPr>
                <a:xfrm flipV="1">
                  <a:off x="6884612" y="4291480"/>
                  <a:ext cx="292998" cy="285023"/>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34" name="直線コネクタ 67"/>
                <p:cNvCxnSpPr/>
                <p:nvPr/>
              </p:nvCxnSpPr>
              <p:spPr>
                <a:xfrm flipV="1">
                  <a:off x="6884612" y="4433991"/>
                  <a:ext cx="292998" cy="285023"/>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35" name="直線コネクタ 68"/>
                <p:cNvCxnSpPr/>
                <p:nvPr/>
              </p:nvCxnSpPr>
              <p:spPr>
                <a:xfrm flipV="1">
                  <a:off x="6884612" y="4576503"/>
                  <a:ext cx="292998" cy="296895"/>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36" name="直線コネクタ 69"/>
                <p:cNvCxnSpPr/>
                <p:nvPr/>
              </p:nvCxnSpPr>
              <p:spPr>
                <a:xfrm flipV="1">
                  <a:off x="6884612" y="4719014"/>
                  <a:ext cx="292998" cy="296895"/>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37" name="直線コネクタ 70"/>
                <p:cNvCxnSpPr/>
                <p:nvPr/>
              </p:nvCxnSpPr>
              <p:spPr>
                <a:xfrm flipV="1">
                  <a:off x="6884612" y="4873397"/>
                  <a:ext cx="292998" cy="285023"/>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38" name="直線コネクタ 71"/>
                <p:cNvCxnSpPr/>
                <p:nvPr/>
              </p:nvCxnSpPr>
              <p:spPr>
                <a:xfrm flipV="1">
                  <a:off x="6884612" y="5015909"/>
                  <a:ext cx="292998" cy="285023"/>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grpSp>
        </p:grpSp>
        <p:sp>
          <p:nvSpPr>
            <p:cNvPr id="1539" name="AutoShape 107"/>
            <p:cNvSpPr>
              <a:spLocks noChangeArrowheads="1"/>
            </p:cNvSpPr>
            <p:nvPr/>
          </p:nvSpPr>
          <p:spPr>
            <a:xfrm>
              <a:off x="6603894" y="4271512"/>
              <a:ext cx="590855" cy="221337"/>
            </a:xfrm>
            <a:prstGeom prst="roundRect">
              <a:avLst>
                <a:gd name="adj" fmla="val 16667"/>
              </a:avLst>
            </a:prstGeom>
            <a:solidFill>
              <a:schemeClr val="bg1"/>
            </a:solidFill>
            <a:ln w="12700" algn="ctr">
              <a:solidFill>
                <a:schemeClr val="accent4"/>
              </a:solidFill>
              <a:round/>
              <a:headEnd/>
              <a:tailEnd/>
            </a:ln>
            <a:effectLst>
              <a:outerShdw dist="35921" dir="2700000" algn="ctr" rotWithShape="0">
                <a:srgbClr val="969696"/>
              </a:outerShdw>
            </a:effectLst>
          </p:spPr>
          <p:txBody>
            <a:bodyPr wrap="none" anchor="ctr">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r>
                <a:rPr lang="ja-JP" altLang="en-US" sz="700" dirty="0">
                  <a:latin typeface="Meiryo UI" panose="020B0604030504040204" pitchFamily="50" charset="-128"/>
                  <a:ea typeface="Meiryo UI" panose="020B0604030504040204" pitchFamily="50" charset="-128"/>
                </a:rPr>
                <a:t>吉田 二郎</a:t>
              </a:r>
            </a:p>
          </p:txBody>
        </p:sp>
        <p:grpSp>
          <p:nvGrpSpPr>
            <p:cNvPr id="1540" name="グループ化 50"/>
            <p:cNvGrpSpPr/>
            <p:nvPr/>
          </p:nvGrpSpPr>
          <p:grpSpPr>
            <a:xfrm>
              <a:off x="7024185" y="3979447"/>
              <a:ext cx="403898" cy="173263"/>
              <a:chOff x="4067944" y="4149080"/>
              <a:chExt cx="3024336" cy="1296144"/>
            </a:xfrm>
          </p:grpSpPr>
          <p:sp>
            <p:nvSpPr>
              <p:cNvPr id="1541" name="直方体 44"/>
              <p:cNvSpPr/>
              <p:nvPr/>
            </p:nvSpPr>
            <p:spPr>
              <a:xfrm>
                <a:off x="4073852" y="4147225"/>
                <a:ext cx="3019297" cy="1294476"/>
              </a:xfrm>
              <a:prstGeom prst="cube">
                <a:avLst/>
              </a:prstGeom>
              <a:noFill/>
              <a:ln>
                <a:solidFill>
                  <a:schemeClr val="tx1"/>
                </a:solidFill>
              </a:ln>
              <a:effectLst/>
            </p:spPr>
            <p:txBody>
              <a:bodyPr wrap="none" anchor="ctr"/>
              <a:lstStyle/>
              <a:p>
                <a:pPr>
                  <a:defRPr/>
                </a:pPr>
                <a:endParaRPr lang="ja-JP" altLang="en-US">
                  <a:ea typeface="ＭＳ Ｐゴシック" charset="-128"/>
                </a:endParaRPr>
              </a:p>
            </p:txBody>
          </p:sp>
          <p:grpSp>
            <p:nvGrpSpPr>
              <p:cNvPr id="1542" name="グループ化 52"/>
              <p:cNvGrpSpPr/>
              <p:nvPr/>
            </p:nvGrpSpPr>
            <p:grpSpPr>
              <a:xfrm>
                <a:off x="4067944" y="4293096"/>
                <a:ext cx="3024336" cy="1008112"/>
                <a:chOff x="4067944" y="4293096"/>
                <a:chExt cx="3106075" cy="1008112"/>
              </a:xfrm>
            </p:grpSpPr>
            <p:cxnSp>
              <p:nvCxnSpPr>
                <p:cNvPr id="1543" name="直線コネクタ 46"/>
                <p:cNvCxnSpPr/>
                <p:nvPr/>
              </p:nvCxnSpPr>
              <p:spPr>
                <a:xfrm>
                  <a:off x="4074012" y="4574758"/>
                  <a:ext cx="2734651"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44" name="直線コネクタ 47"/>
                <p:cNvCxnSpPr/>
                <p:nvPr/>
              </p:nvCxnSpPr>
              <p:spPr>
                <a:xfrm>
                  <a:off x="4074012" y="4717268"/>
                  <a:ext cx="2734651"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45" name="直線コネクタ 48"/>
                <p:cNvCxnSpPr/>
                <p:nvPr/>
              </p:nvCxnSpPr>
              <p:spPr>
                <a:xfrm>
                  <a:off x="4074012" y="4871658"/>
                  <a:ext cx="2734651"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46" name="直線コネクタ 49"/>
                <p:cNvCxnSpPr/>
                <p:nvPr/>
              </p:nvCxnSpPr>
              <p:spPr>
                <a:xfrm>
                  <a:off x="4074012" y="5014168"/>
                  <a:ext cx="2734651"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47" name="直線コネクタ 50"/>
                <p:cNvCxnSpPr/>
                <p:nvPr/>
              </p:nvCxnSpPr>
              <p:spPr>
                <a:xfrm>
                  <a:off x="4074012" y="5156678"/>
                  <a:ext cx="2734651"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48" name="直線コネクタ 51"/>
                <p:cNvCxnSpPr/>
                <p:nvPr/>
              </p:nvCxnSpPr>
              <p:spPr>
                <a:xfrm>
                  <a:off x="4074012" y="5299188"/>
                  <a:ext cx="2734651"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49" name="直線コネクタ 52"/>
                <p:cNvCxnSpPr/>
                <p:nvPr/>
              </p:nvCxnSpPr>
              <p:spPr>
                <a:xfrm flipV="1">
                  <a:off x="6881913" y="4289737"/>
                  <a:ext cx="292998" cy="28502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50" name="直線コネクタ 53"/>
                <p:cNvCxnSpPr/>
                <p:nvPr/>
              </p:nvCxnSpPr>
              <p:spPr>
                <a:xfrm flipV="1">
                  <a:off x="6881913" y="4432247"/>
                  <a:ext cx="292998" cy="28502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51" name="直線コネクタ 54"/>
                <p:cNvCxnSpPr/>
                <p:nvPr/>
              </p:nvCxnSpPr>
              <p:spPr>
                <a:xfrm flipV="1">
                  <a:off x="6881913" y="4574758"/>
                  <a:ext cx="292998" cy="29690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52" name="直線コネクタ 55"/>
                <p:cNvCxnSpPr/>
                <p:nvPr/>
              </p:nvCxnSpPr>
              <p:spPr>
                <a:xfrm flipV="1">
                  <a:off x="6881913" y="4717268"/>
                  <a:ext cx="292998" cy="29690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53" name="直線コネクタ 56"/>
                <p:cNvCxnSpPr/>
                <p:nvPr/>
              </p:nvCxnSpPr>
              <p:spPr>
                <a:xfrm flipV="1">
                  <a:off x="6881913" y="4871658"/>
                  <a:ext cx="292998" cy="28502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54" name="直線コネクタ 57"/>
                <p:cNvCxnSpPr/>
                <p:nvPr/>
              </p:nvCxnSpPr>
              <p:spPr>
                <a:xfrm flipV="1">
                  <a:off x="6881913" y="5014168"/>
                  <a:ext cx="292998" cy="28502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grpSp>
        </p:grpSp>
        <p:sp>
          <p:nvSpPr>
            <p:cNvPr id="1555" name="テキスト ボックス 160"/>
            <p:cNvSpPr txBox="1">
              <a:spLocks noChangeArrowheads="1"/>
            </p:cNvSpPr>
            <p:nvPr/>
          </p:nvSpPr>
          <p:spPr>
            <a:xfrm>
              <a:off x="7166537" y="4262241"/>
              <a:ext cx="603942" cy="261469"/>
            </a:xfrm>
            <a:prstGeom prst="rect">
              <a:avLst/>
            </a:prstGeom>
            <a:noFill/>
            <a:ln>
              <a:noFill/>
            </a:ln>
          </p:spPr>
          <p:txBody>
            <a:bodyPr anchor="b">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kumimoji="1" lang="en-US" altLang="ja-JP" sz="1100" dirty="0">
                  <a:latin typeface="Meiryo UI" panose="020B0604030504040204" pitchFamily="50" charset="-128"/>
                  <a:ea typeface="Meiryo UI" panose="020B0604030504040204" pitchFamily="50" charset="-128"/>
                  <a:cs typeface="メイリオ" pitchFamily="50" charset="-128"/>
                </a:rPr>
                <a:t>2</a:t>
              </a:r>
              <a:r>
                <a:rPr kumimoji="1" lang="ja-JP" altLang="en-US" sz="1100" dirty="0">
                  <a:latin typeface="Meiryo UI" panose="020B0604030504040204" pitchFamily="50" charset="-128"/>
                  <a:ea typeface="Meiryo UI" panose="020B0604030504040204" pitchFamily="50" charset="-128"/>
                  <a:cs typeface="メイリオ" pitchFamily="50" charset="-128"/>
                </a:rPr>
                <a:t>箱</a:t>
              </a:r>
            </a:p>
          </p:txBody>
        </p:sp>
      </p:grpSp>
      <p:grpSp>
        <p:nvGrpSpPr>
          <p:cNvPr id="1556" name="グループ化 12"/>
          <p:cNvGrpSpPr/>
          <p:nvPr/>
        </p:nvGrpSpPr>
        <p:grpSpPr>
          <a:xfrm>
            <a:off x="7896541" y="4008107"/>
            <a:ext cx="1179738" cy="515607"/>
            <a:chOff x="7729680" y="4008105"/>
            <a:chExt cx="1179738" cy="515607"/>
          </a:xfrm>
        </p:grpSpPr>
        <p:grpSp>
          <p:nvGrpSpPr>
            <p:cNvPr id="1557" name="グループ化 65"/>
            <p:cNvGrpSpPr/>
            <p:nvPr/>
          </p:nvGrpSpPr>
          <p:grpSpPr>
            <a:xfrm>
              <a:off x="7974869" y="4008105"/>
              <a:ext cx="403898" cy="173262"/>
              <a:chOff x="4067944" y="4149080"/>
              <a:chExt cx="3024336" cy="1296144"/>
            </a:xfrm>
          </p:grpSpPr>
          <p:sp>
            <p:nvSpPr>
              <p:cNvPr id="1558" name="直方体 30"/>
              <p:cNvSpPr/>
              <p:nvPr/>
            </p:nvSpPr>
            <p:spPr>
              <a:xfrm>
                <a:off x="4063683" y="4148968"/>
                <a:ext cx="3031187" cy="1294476"/>
              </a:xfrm>
              <a:prstGeom prst="cube">
                <a:avLst/>
              </a:prstGeom>
              <a:noFill/>
              <a:ln>
                <a:solidFill>
                  <a:schemeClr val="tx1"/>
                </a:solidFill>
              </a:ln>
              <a:effectLst/>
            </p:spPr>
            <p:txBody>
              <a:bodyPr wrap="none" anchor="ctr"/>
              <a:lstStyle/>
              <a:p>
                <a:pPr>
                  <a:defRPr/>
                </a:pPr>
                <a:endParaRPr lang="ja-JP" altLang="en-US">
                  <a:ea typeface="ＭＳ Ｐゴシック" charset="-128"/>
                </a:endParaRPr>
              </a:p>
            </p:txBody>
          </p:sp>
          <p:grpSp>
            <p:nvGrpSpPr>
              <p:cNvPr id="1559" name="グループ化 67"/>
              <p:cNvGrpSpPr/>
              <p:nvPr/>
            </p:nvGrpSpPr>
            <p:grpSpPr>
              <a:xfrm>
                <a:off x="4067944" y="4293096"/>
                <a:ext cx="3024336" cy="1008112"/>
                <a:chOff x="4067944" y="4293096"/>
                <a:chExt cx="3106075" cy="1008112"/>
              </a:xfrm>
            </p:grpSpPr>
            <p:cxnSp>
              <p:nvCxnSpPr>
                <p:cNvPr id="1560" name="直線コネクタ 32"/>
                <p:cNvCxnSpPr/>
                <p:nvPr/>
              </p:nvCxnSpPr>
              <p:spPr>
                <a:xfrm>
                  <a:off x="4063568" y="4576503"/>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61" name="直線コネクタ 33"/>
                <p:cNvCxnSpPr/>
                <p:nvPr/>
              </p:nvCxnSpPr>
              <p:spPr>
                <a:xfrm>
                  <a:off x="4063568" y="4719014"/>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62" name="直線コネクタ 34"/>
                <p:cNvCxnSpPr/>
                <p:nvPr/>
              </p:nvCxnSpPr>
              <p:spPr>
                <a:xfrm>
                  <a:off x="4063568" y="4873397"/>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63" name="直線コネクタ 35"/>
                <p:cNvCxnSpPr/>
                <p:nvPr/>
              </p:nvCxnSpPr>
              <p:spPr>
                <a:xfrm>
                  <a:off x="4063568" y="5015909"/>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64" name="直線コネクタ 36"/>
                <p:cNvCxnSpPr/>
                <p:nvPr/>
              </p:nvCxnSpPr>
              <p:spPr>
                <a:xfrm>
                  <a:off x="4063568" y="5158420"/>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65" name="直線コネクタ 37"/>
                <p:cNvCxnSpPr/>
                <p:nvPr/>
              </p:nvCxnSpPr>
              <p:spPr>
                <a:xfrm>
                  <a:off x="4063568" y="5300931"/>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66" name="直線コネクタ 38"/>
                <p:cNvCxnSpPr/>
                <p:nvPr/>
              </p:nvCxnSpPr>
              <p:spPr>
                <a:xfrm flipV="1">
                  <a:off x="6883681" y="4291480"/>
                  <a:ext cx="292998" cy="285023"/>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67" name="直線コネクタ 39"/>
                <p:cNvCxnSpPr/>
                <p:nvPr/>
              </p:nvCxnSpPr>
              <p:spPr>
                <a:xfrm flipV="1">
                  <a:off x="6883681" y="4433991"/>
                  <a:ext cx="292998" cy="285023"/>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68" name="直線コネクタ 40"/>
                <p:cNvCxnSpPr/>
                <p:nvPr/>
              </p:nvCxnSpPr>
              <p:spPr>
                <a:xfrm flipV="1">
                  <a:off x="6883681" y="4576503"/>
                  <a:ext cx="292998" cy="296895"/>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69" name="直線コネクタ 41"/>
                <p:cNvCxnSpPr/>
                <p:nvPr/>
              </p:nvCxnSpPr>
              <p:spPr>
                <a:xfrm flipV="1">
                  <a:off x="6883681" y="4719014"/>
                  <a:ext cx="292998" cy="296895"/>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70" name="直線コネクタ 42"/>
                <p:cNvCxnSpPr/>
                <p:nvPr/>
              </p:nvCxnSpPr>
              <p:spPr>
                <a:xfrm flipV="1">
                  <a:off x="6883681" y="4873397"/>
                  <a:ext cx="292998" cy="285023"/>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71" name="直線コネクタ 43"/>
                <p:cNvCxnSpPr/>
                <p:nvPr/>
              </p:nvCxnSpPr>
              <p:spPr>
                <a:xfrm flipV="1">
                  <a:off x="6883681" y="5015909"/>
                  <a:ext cx="292998" cy="285023"/>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grpSp>
        </p:grpSp>
        <p:sp>
          <p:nvSpPr>
            <p:cNvPr id="1572" name="AutoShape 107"/>
            <p:cNvSpPr>
              <a:spLocks noChangeArrowheads="1"/>
            </p:cNvSpPr>
            <p:nvPr/>
          </p:nvSpPr>
          <p:spPr>
            <a:xfrm>
              <a:off x="7729680" y="4271512"/>
              <a:ext cx="590855" cy="221337"/>
            </a:xfrm>
            <a:prstGeom prst="roundRect">
              <a:avLst>
                <a:gd name="adj" fmla="val 16667"/>
              </a:avLst>
            </a:prstGeom>
            <a:solidFill>
              <a:schemeClr val="bg1"/>
            </a:solidFill>
            <a:ln w="12700" algn="ctr">
              <a:solidFill>
                <a:schemeClr val="accent4"/>
              </a:solidFill>
              <a:round/>
              <a:headEnd/>
              <a:tailEnd/>
            </a:ln>
            <a:effectLst>
              <a:outerShdw dist="35921" dir="2700000" algn="ctr" rotWithShape="0">
                <a:srgbClr val="969696"/>
              </a:outerShdw>
            </a:effectLst>
          </p:spPr>
          <p:txBody>
            <a:bodyPr wrap="none" anchor="ctr">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r>
                <a:rPr lang="ja-JP" altLang="en-US" sz="700">
                  <a:latin typeface="Meiryo UI" panose="020B0604030504040204" pitchFamily="50" charset="-128"/>
                  <a:ea typeface="Meiryo UI" panose="020B0604030504040204" pitchFamily="50" charset="-128"/>
                </a:rPr>
                <a:t>佐藤 花子</a:t>
              </a:r>
            </a:p>
          </p:txBody>
        </p:sp>
        <p:sp>
          <p:nvSpPr>
            <p:cNvPr id="1573" name="テキスト ボックス 161"/>
            <p:cNvSpPr txBox="1">
              <a:spLocks noChangeArrowheads="1"/>
            </p:cNvSpPr>
            <p:nvPr/>
          </p:nvSpPr>
          <p:spPr>
            <a:xfrm>
              <a:off x="8305477" y="4262243"/>
              <a:ext cx="603941" cy="261469"/>
            </a:xfrm>
            <a:prstGeom prst="rect">
              <a:avLst/>
            </a:prstGeom>
            <a:noFill/>
            <a:ln>
              <a:noFill/>
            </a:ln>
          </p:spPr>
          <p:txBody>
            <a:bodyPr anchor="b">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kumimoji="1" lang="en-US" altLang="ja-JP" sz="1100">
                  <a:latin typeface="Meiryo UI" panose="020B0604030504040204" pitchFamily="50" charset="-128"/>
                  <a:ea typeface="Meiryo UI" panose="020B0604030504040204" pitchFamily="50" charset="-128"/>
                  <a:cs typeface="メイリオ" pitchFamily="50" charset="-128"/>
                </a:rPr>
                <a:t>1</a:t>
              </a:r>
              <a:r>
                <a:rPr kumimoji="1" lang="ja-JP" altLang="en-US" sz="1100">
                  <a:latin typeface="Meiryo UI" panose="020B0604030504040204" pitchFamily="50" charset="-128"/>
                  <a:ea typeface="Meiryo UI" panose="020B0604030504040204" pitchFamily="50" charset="-128"/>
                  <a:cs typeface="メイリオ" pitchFamily="50" charset="-128"/>
                </a:rPr>
                <a:t>箱</a:t>
              </a:r>
            </a:p>
          </p:txBody>
        </p:sp>
      </p:grpSp>
      <p:sp>
        <p:nvSpPr>
          <p:cNvPr id="1574" name="テキスト プレースホルダー 2"/>
          <p:cNvSpPr txBox="1"/>
          <p:nvPr/>
        </p:nvSpPr>
        <p:spPr>
          <a:xfrm>
            <a:off x="3267735" y="3184076"/>
            <a:ext cx="1498093" cy="350835"/>
          </a:xfrm>
          <a:prstGeom prst="rect">
            <a:avLst/>
          </a:prstGeom>
          <a:solidFill>
            <a:srgbClr val="0070C0"/>
          </a:solidFill>
        </p:spPr>
        <p:txBody>
          <a:bodyPr vert="horz" wrap="none" lIns="36000" tIns="91425" rIns="36000" bIns="91425" rtlCol="0" anchor="t" anchorCtr="0">
            <a:sp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lgn="ctr"/>
            <a:r>
              <a:rPr lang="ja-JP" altLang="en-US" sz="1200" b="1" dirty="0">
                <a:solidFill>
                  <a:schemeClr val="bg1"/>
                </a:solidFill>
              </a:rPr>
              <a:t>必要部数を自動計算</a:t>
            </a:r>
          </a:p>
        </p:txBody>
      </p:sp>
      <p:sp>
        <p:nvSpPr>
          <p:cNvPr id="1575" name="AutoShape 47"/>
          <p:cNvSpPr>
            <a:spLocks noChangeArrowheads="1"/>
          </p:cNvSpPr>
          <p:nvPr/>
        </p:nvSpPr>
        <p:spPr>
          <a:xfrm>
            <a:off x="3739729" y="3829064"/>
            <a:ext cx="281638" cy="654051"/>
          </a:xfrm>
          <a:prstGeom prst="rightArrow">
            <a:avLst/>
          </a:prstGeom>
          <a:solidFill>
            <a:schemeClr val="accent6">
              <a:lumMod val="60000"/>
              <a:lumOff val="40000"/>
            </a:schemeClr>
          </a:solidFill>
          <a:ln>
            <a:noFill/>
          </a:ln>
          <a:effectLst/>
        </p:spPr>
        <p:txBody>
          <a:bodyPr rot="10800000" vert="eaVert" wrap="none" anchor="ctr"/>
          <a:lstStyle/>
          <a:p>
            <a:pPr>
              <a:defRPr/>
            </a:pPr>
            <a:endParaRPr lang="ja-JP" altLang="en-US"/>
          </a:p>
        </p:txBody>
      </p:sp>
      <p:sp>
        <p:nvSpPr>
          <p:cNvPr id="1576" name="AutoShape 47"/>
          <p:cNvSpPr>
            <a:spLocks noChangeArrowheads="1"/>
          </p:cNvSpPr>
          <p:nvPr/>
        </p:nvSpPr>
        <p:spPr>
          <a:xfrm>
            <a:off x="4954479" y="3829064"/>
            <a:ext cx="281638" cy="654051"/>
          </a:xfrm>
          <a:prstGeom prst="rightArrow">
            <a:avLst/>
          </a:prstGeom>
          <a:solidFill>
            <a:schemeClr val="accent6">
              <a:lumMod val="60000"/>
              <a:lumOff val="40000"/>
            </a:schemeClr>
          </a:solidFill>
          <a:ln>
            <a:noFill/>
          </a:ln>
          <a:effectLst/>
        </p:spPr>
        <p:txBody>
          <a:bodyPr rot="10800000" vert="eaVert" wrap="none" anchor="ctr"/>
          <a:lstStyle/>
          <a:p>
            <a:pPr>
              <a:defRPr/>
            </a:pPr>
            <a:endParaRPr lang="ja-JP" altLang="en-US"/>
          </a:p>
        </p:txBody>
      </p:sp>
      <p:grpSp>
        <p:nvGrpSpPr>
          <p:cNvPr id="1577" name="グループ化 19"/>
          <p:cNvGrpSpPr/>
          <p:nvPr/>
        </p:nvGrpSpPr>
        <p:grpSpPr>
          <a:xfrm>
            <a:off x="6204921" y="4044366"/>
            <a:ext cx="1180691" cy="532743"/>
            <a:chOff x="5430682" y="3990969"/>
            <a:chExt cx="1180691" cy="532743"/>
          </a:xfrm>
        </p:grpSpPr>
        <p:grpSp>
          <p:nvGrpSpPr>
            <p:cNvPr id="1578" name="グループ化 9"/>
            <p:cNvGrpSpPr/>
            <p:nvPr/>
          </p:nvGrpSpPr>
          <p:grpSpPr>
            <a:xfrm>
              <a:off x="5676824" y="3990969"/>
              <a:ext cx="403898" cy="171358"/>
              <a:chOff x="4067944" y="4149080"/>
              <a:chExt cx="3024336" cy="1296144"/>
            </a:xfrm>
          </p:grpSpPr>
          <p:sp>
            <p:nvSpPr>
              <p:cNvPr id="1579" name="直方体 72"/>
              <p:cNvSpPr/>
              <p:nvPr/>
            </p:nvSpPr>
            <p:spPr>
              <a:xfrm>
                <a:off x="4065436" y="4146501"/>
                <a:ext cx="3031187" cy="1296855"/>
              </a:xfrm>
              <a:prstGeom prst="cube">
                <a:avLst/>
              </a:prstGeom>
              <a:noFill/>
              <a:ln>
                <a:solidFill>
                  <a:schemeClr val="tx1"/>
                </a:solidFill>
              </a:ln>
              <a:effectLst/>
            </p:spPr>
            <p:txBody>
              <a:bodyPr wrap="none" anchor="ctr"/>
              <a:lstStyle/>
              <a:p>
                <a:pPr>
                  <a:defRPr/>
                </a:pPr>
                <a:endParaRPr lang="ja-JP" altLang="en-US">
                  <a:ea typeface="ＭＳ Ｐゴシック" charset="-128"/>
                </a:endParaRPr>
              </a:p>
            </p:txBody>
          </p:sp>
          <p:grpSp>
            <p:nvGrpSpPr>
              <p:cNvPr id="1580" name="グループ化 6"/>
              <p:cNvGrpSpPr/>
              <p:nvPr/>
            </p:nvGrpSpPr>
            <p:grpSpPr>
              <a:xfrm>
                <a:off x="4067944" y="4293096"/>
                <a:ext cx="3024336" cy="1008112"/>
                <a:chOff x="4067944" y="4293096"/>
                <a:chExt cx="3106075" cy="1008112"/>
              </a:xfrm>
            </p:grpSpPr>
            <p:cxnSp>
              <p:nvCxnSpPr>
                <p:cNvPr id="1581" name="直線コネクタ 74"/>
                <p:cNvCxnSpPr/>
                <p:nvPr/>
              </p:nvCxnSpPr>
              <p:spPr>
                <a:xfrm>
                  <a:off x="4065368" y="4578782"/>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82" name="直線コネクタ 75"/>
                <p:cNvCxnSpPr/>
                <p:nvPr/>
              </p:nvCxnSpPr>
              <p:spPr>
                <a:xfrm>
                  <a:off x="4065368" y="4722877"/>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83" name="直線コネクタ 76"/>
                <p:cNvCxnSpPr/>
                <p:nvPr/>
              </p:nvCxnSpPr>
              <p:spPr>
                <a:xfrm>
                  <a:off x="4065368" y="4866972"/>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84" name="直線コネクタ 77"/>
                <p:cNvCxnSpPr/>
                <p:nvPr/>
              </p:nvCxnSpPr>
              <p:spPr>
                <a:xfrm>
                  <a:off x="4065368" y="5011067"/>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85" name="直線コネクタ 78"/>
                <p:cNvCxnSpPr/>
                <p:nvPr/>
              </p:nvCxnSpPr>
              <p:spPr>
                <a:xfrm>
                  <a:off x="4065368" y="5155162"/>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86" name="直線コネクタ 79"/>
                <p:cNvCxnSpPr/>
                <p:nvPr/>
              </p:nvCxnSpPr>
              <p:spPr>
                <a:xfrm>
                  <a:off x="4065368" y="5299256"/>
                  <a:ext cx="2746864" cy="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87" name="直線コネクタ 80"/>
                <p:cNvCxnSpPr/>
                <p:nvPr/>
              </p:nvCxnSpPr>
              <p:spPr>
                <a:xfrm flipV="1">
                  <a:off x="6885481" y="4290592"/>
                  <a:ext cx="292998" cy="28819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88" name="直線コネクタ 81"/>
                <p:cNvCxnSpPr/>
                <p:nvPr/>
              </p:nvCxnSpPr>
              <p:spPr>
                <a:xfrm flipV="1">
                  <a:off x="6885481" y="4434687"/>
                  <a:ext cx="292998" cy="28819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89" name="直線コネクタ 82"/>
                <p:cNvCxnSpPr/>
                <p:nvPr/>
              </p:nvCxnSpPr>
              <p:spPr>
                <a:xfrm flipV="1">
                  <a:off x="6885481" y="4578782"/>
                  <a:ext cx="292998" cy="28819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90" name="直線コネクタ 83"/>
                <p:cNvCxnSpPr/>
                <p:nvPr/>
              </p:nvCxnSpPr>
              <p:spPr>
                <a:xfrm flipV="1">
                  <a:off x="6885481" y="4722877"/>
                  <a:ext cx="292998" cy="28819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91" name="直線コネクタ 84"/>
                <p:cNvCxnSpPr/>
                <p:nvPr/>
              </p:nvCxnSpPr>
              <p:spPr>
                <a:xfrm flipV="1">
                  <a:off x="6885481" y="4866972"/>
                  <a:ext cx="292998" cy="28819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cxnSp>
              <p:nvCxnSpPr>
                <p:cNvPr id="1592" name="直線コネクタ 85"/>
                <p:cNvCxnSpPr/>
                <p:nvPr/>
              </p:nvCxnSpPr>
              <p:spPr>
                <a:xfrm flipV="1">
                  <a:off x="6885481" y="5011067"/>
                  <a:ext cx="292998" cy="288190"/>
                </a:xfrm>
                <a:prstGeom prst="line">
                  <a:avLst/>
                </a:prstGeom>
                <a:gradFill rotWithShape="1">
                  <a:gsLst>
                    <a:gs pos="0">
                      <a:srgbClr val="BDE4E9"/>
                    </a:gs>
                    <a:gs pos="100000">
                      <a:srgbClr val="95DAE3"/>
                    </a:gs>
                  </a:gsLst>
                  <a:lin ang="5400000" scaled="1"/>
                  <a:tileRect/>
                </a:gradFill>
                <a:ln w="6350" cap="flat" cmpd="sng" algn="ctr">
                  <a:solidFill>
                    <a:schemeClr val="tx1"/>
                  </a:solidFill>
                  <a:prstDash val="solid"/>
                  <a:round/>
                  <a:headEnd type="none" w="med" len="med"/>
                  <a:tailEnd type="none" w="med" len="med"/>
                </a:ln>
                <a:effectLst/>
              </p:spPr>
            </p:cxnSp>
          </p:grpSp>
        </p:grpSp>
        <p:sp>
          <p:nvSpPr>
            <p:cNvPr id="1593" name="AutoShape 107"/>
            <p:cNvSpPr>
              <a:spLocks noChangeArrowheads="1"/>
            </p:cNvSpPr>
            <p:nvPr/>
          </p:nvSpPr>
          <p:spPr>
            <a:xfrm>
              <a:off x="5430682" y="4252481"/>
              <a:ext cx="590855" cy="221337"/>
            </a:xfrm>
            <a:prstGeom prst="roundRect">
              <a:avLst>
                <a:gd name="adj" fmla="val 16667"/>
              </a:avLst>
            </a:prstGeom>
            <a:solidFill>
              <a:schemeClr val="bg1"/>
            </a:solidFill>
            <a:ln w="12700" algn="ctr">
              <a:solidFill>
                <a:schemeClr val="accent4"/>
              </a:solidFill>
              <a:round/>
              <a:headEnd/>
              <a:tailEnd/>
            </a:ln>
            <a:effectLst>
              <a:outerShdw dist="35921" dir="2700000" algn="ctr" rotWithShape="0">
                <a:srgbClr val="969696"/>
              </a:outerShdw>
            </a:effectLst>
          </p:spPr>
          <p:txBody>
            <a:bodyPr wrap="none" anchor="ctr">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a:r>
                <a:rPr lang="ja-JP" altLang="en-US" sz="700" dirty="0">
                  <a:latin typeface="Meiryo UI" panose="020B0604030504040204" pitchFamily="50" charset="-128"/>
                  <a:ea typeface="Meiryo UI" panose="020B0604030504040204" pitchFamily="50" charset="-128"/>
                </a:rPr>
                <a:t>田中 一郎</a:t>
              </a:r>
            </a:p>
          </p:txBody>
        </p:sp>
        <p:sp>
          <p:nvSpPr>
            <p:cNvPr id="1594" name="テキスト ボックス 10"/>
            <p:cNvSpPr txBox="1">
              <a:spLocks noChangeArrowheads="1"/>
            </p:cNvSpPr>
            <p:nvPr/>
          </p:nvSpPr>
          <p:spPr>
            <a:xfrm>
              <a:off x="6007431" y="4262243"/>
              <a:ext cx="603942" cy="261469"/>
            </a:xfrm>
            <a:prstGeom prst="rect">
              <a:avLst/>
            </a:prstGeom>
            <a:noFill/>
            <a:ln>
              <a:noFill/>
            </a:ln>
          </p:spPr>
          <p:txBody>
            <a:bodyPr anchor="b">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r>
                <a:rPr kumimoji="1" lang="en-US" altLang="ja-JP" sz="1100" dirty="0">
                  <a:latin typeface="Meiryo UI" panose="020B0604030504040204" pitchFamily="50" charset="-128"/>
                  <a:ea typeface="Meiryo UI" panose="020B0604030504040204" pitchFamily="50" charset="-128"/>
                  <a:cs typeface="メイリオ" pitchFamily="50" charset="-128"/>
                </a:rPr>
                <a:t>1</a:t>
              </a:r>
              <a:r>
                <a:rPr kumimoji="1" lang="ja-JP" altLang="en-US" sz="1100" dirty="0">
                  <a:latin typeface="Meiryo UI" panose="020B0604030504040204" pitchFamily="50" charset="-128"/>
                  <a:ea typeface="Meiryo UI" panose="020B0604030504040204" pitchFamily="50" charset="-128"/>
                  <a:cs typeface="メイリオ" pitchFamily="50" charset="-128"/>
                </a:rPr>
                <a:t>箱</a:t>
              </a:r>
            </a:p>
          </p:txBody>
        </p:sp>
      </p:grpSp>
      <p:sp>
        <p:nvSpPr>
          <p:cNvPr id="1596" name="テキスト プレースホルダー 2"/>
          <p:cNvSpPr txBox="1"/>
          <p:nvPr/>
        </p:nvSpPr>
        <p:spPr>
          <a:xfrm>
            <a:off x="330752" y="2571751"/>
            <a:ext cx="2266973" cy="349250"/>
          </a:xfrm>
          <a:prstGeom prst="rect">
            <a:avLst/>
          </a:prstGeom>
        </p:spPr>
        <p:txBody>
          <a:bodyPr vert="horz" lIns="0" tIns="0" rIns="0" bIns="0"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r>
              <a:rPr lang="en-US" altLang="ja-JP" sz="1000" dirty="0"/>
              <a:t>※CSV</a:t>
            </a:r>
            <a:r>
              <a:rPr lang="ja-JP" altLang="en-US" sz="1000" dirty="0"/>
              <a:t>取込の場合は、別途画面操作が必要となります。</a:t>
            </a:r>
          </a:p>
        </p:txBody>
      </p:sp>
      <p:sp>
        <p:nvSpPr>
          <p:cNvPr id="1597" name="テキスト プレースホルダー 2"/>
          <p:cNvSpPr txBox="1"/>
          <p:nvPr/>
        </p:nvSpPr>
        <p:spPr>
          <a:xfrm>
            <a:off x="1052597" y="3156294"/>
            <a:ext cx="1663150" cy="203199"/>
          </a:xfrm>
          <a:prstGeom prst="rect">
            <a:avLst/>
          </a:prstGeom>
        </p:spPr>
        <p:txBody>
          <a:bodyPr vert="horz" lIns="0" tIns="0" rIns="0" bIns="0"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r>
              <a:rPr lang="en-US" altLang="ja-JP" sz="1000" dirty="0"/>
              <a:t>※</a:t>
            </a:r>
            <a:r>
              <a:rPr lang="ja-JP" altLang="en-US" sz="1000" dirty="0"/>
              <a:t>納品書の出力も可能です。</a:t>
            </a:r>
          </a:p>
        </p:txBody>
      </p:sp>
      <p:sp>
        <p:nvSpPr>
          <p:cNvPr id="1598" name="AutoShape 47"/>
          <p:cNvSpPr>
            <a:spLocks noChangeArrowheads="1"/>
          </p:cNvSpPr>
          <p:nvPr/>
        </p:nvSpPr>
        <p:spPr>
          <a:xfrm>
            <a:off x="2434109" y="1779114"/>
            <a:ext cx="281638" cy="654051"/>
          </a:xfrm>
          <a:prstGeom prst="rightArrow">
            <a:avLst/>
          </a:prstGeom>
          <a:solidFill>
            <a:schemeClr val="accent6">
              <a:lumMod val="60000"/>
              <a:lumOff val="40000"/>
            </a:schemeClr>
          </a:solidFill>
          <a:ln>
            <a:noFill/>
          </a:ln>
          <a:effectLst/>
        </p:spPr>
        <p:txBody>
          <a:bodyPr rot="10800000" vert="eaVert" wrap="none" anchor="ctr"/>
          <a:lstStyle/>
          <a:p>
            <a:pPr>
              <a:defRPr/>
            </a:pPr>
            <a:endParaRPr lang="ja-JP" altLang="en-US"/>
          </a:p>
        </p:txBody>
      </p:sp>
      <p:sp>
        <p:nvSpPr>
          <p:cNvPr id="1599" name="AutoShape 47"/>
          <p:cNvSpPr>
            <a:spLocks noChangeArrowheads="1"/>
          </p:cNvSpPr>
          <p:nvPr/>
        </p:nvSpPr>
        <p:spPr>
          <a:xfrm>
            <a:off x="5647546" y="1779114"/>
            <a:ext cx="281638" cy="654051"/>
          </a:xfrm>
          <a:prstGeom prst="rightArrow">
            <a:avLst/>
          </a:prstGeom>
          <a:solidFill>
            <a:schemeClr val="accent6">
              <a:lumMod val="60000"/>
              <a:lumOff val="40000"/>
            </a:schemeClr>
          </a:solidFill>
          <a:ln>
            <a:noFill/>
          </a:ln>
          <a:effectLst/>
        </p:spPr>
        <p:txBody>
          <a:bodyPr rot="10800000" vert="eaVert" wrap="none" anchor="ctr"/>
          <a:lstStyle/>
          <a:p>
            <a:pPr>
              <a:defRPr/>
            </a:pPr>
            <a:endParaRPr lang="ja-JP" altLang="en-US"/>
          </a:p>
        </p:txBody>
      </p:sp>
      <p:sp>
        <p:nvSpPr>
          <p:cNvPr id="1600" name="スライド番号プレースホルダー 3"/>
          <p:cNvSpPr>
            <a:spLocks noGrp="1"/>
          </p:cNvSpPr>
          <p:nvPr>
            <p:ph type="sldNum" sz="quarter" idx="12"/>
          </p:nvPr>
        </p:nvSpPr>
        <p:spPr/>
        <p:txBody>
          <a:bodyPr/>
          <a:lstStyle/>
          <a:p>
            <a:fld id="{00000000-1234-1234-1234-123412341234}" type="slidenum">
              <a:rPr lang="en-US" altLang="ja" sz="1000">
                <a:solidFill>
                  <a:schemeClr val="dk2"/>
                </a:solidFill>
              </a:rPr>
              <a:pPr/>
              <a:t>24</a:t>
            </a:fld>
            <a:endParaRPr lang="ja" altLang="en-US" sz="1000">
              <a:solidFill>
                <a:schemeClr val="dk2"/>
              </a:solidFill>
            </a:endParaRPr>
          </a:p>
        </p:txBody>
      </p:sp>
      <p:pic>
        <p:nvPicPr>
          <p:cNvPr id="97"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5328453" y="3822491"/>
            <a:ext cx="735481" cy="679177"/>
          </a:xfrm>
          <a:prstGeom prst="rect">
            <a:avLst/>
          </a:prstGeom>
          <a:noFill/>
          <a:extLst>
            <a:ext uri="{909E8E84-426E-40DD-AFC4-6F175D3DCCD1}">
              <a14:hiddenFill xmlns:a14="http://schemas.microsoft.com/office/drawing/2010/main">
                <a:solidFill>
                  <a:srgbClr val="FFFFFF"/>
                </a:solidFill>
              </a14:hiddenFill>
            </a:ext>
          </a:extLst>
        </p:spPr>
      </p:pic>
      <p:pic>
        <p:nvPicPr>
          <p:cNvPr id="4" name="図 3">
            <a:extLst>
              <a:ext uri="{FF2B5EF4-FFF2-40B4-BE49-F238E27FC236}">
                <a16:creationId xmlns:a16="http://schemas.microsoft.com/office/drawing/2014/main" id="{3C33CD30-8E37-493C-AAC6-E94561F90AA1}"/>
              </a:ext>
            </a:extLst>
          </p:cNvPr>
          <p:cNvPicPr>
            <a:picLocks noChangeAspect="1"/>
          </p:cNvPicPr>
          <p:nvPr/>
        </p:nvPicPr>
        <p:blipFill>
          <a:blip r:embed="rId7"/>
          <a:stretch>
            <a:fillRect/>
          </a:stretch>
        </p:blipFill>
        <p:spPr>
          <a:xfrm>
            <a:off x="3928515" y="1650750"/>
            <a:ext cx="1599153" cy="1292749"/>
          </a:xfrm>
          <a:prstGeom prst="rect">
            <a:avLst/>
          </a:prstGeom>
          <a:ln>
            <a:solidFill>
              <a:schemeClr val="accent5"/>
            </a:solidFill>
          </a:ln>
        </p:spPr>
      </p:pic>
      <p:pic>
        <p:nvPicPr>
          <p:cNvPr id="7" name="図 6">
            <a:extLst>
              <a:ext uri="{FF2B5EF4-FFF2-40B4-BE49-F238E27FC236}">
                <a16:creationId xmlns:a16="http://schemas.microsoft.com/office/drawing/2014/main" id="{C3CC3B0C-67BD-48EA-A8F6-D272AC096733}"/>
              </a:ext>
            </a:extLst>
          </p:cNvPr>
          <p:cNvPicPr>
            <a:picLocks noChangeAspect="1"/>
          </p:cNvPicPr>
          <p:nvPr/>
        </p:nvPicPr>
        <p:blipFill>
          <a:blip r:embed="rId8"/>
          <a:stretch>
            <a:fillRect/>
          </a:stretch>
        </p:blipFill>
        <p:spPr>
          <a:xfrm>
            <a:off x="6597138" y="1795551"/>
            <a:ext cx="2273906" cy="1679126"/>
          </a:xfrm>
          <a:prstGeom prst="rect">
            <a:avLst/>
          </a:prstGeom>
          <a:ln>
            <a:solidFill>
              <a:schemeClr val="accent5"/>
            </a:solidFill>
          </a:ln>
        </p:spPr>
      </p:pic>
      <p:pic>
        <p:nvPicPr>
          <p:cNvPr id="9" name="図 8">
            <a:extLst>
              <a:ext uri="{FF2B5EF4-FFF2-40B4-BE49-F238E27FC236}">
                <a16:creationId xmlns:a16="http://schemas.microsoft.com/office/drawing/2014/main" id="{D99B3DF0-FC67-4B1F-B58E-C70DFE62564F}"/>
              </a:ext>
            </a:extLst>
          </p:cNvPr>
          <p:cNvPicPr>
            <a:picLocks noChangeAspect="1"/>
          </p:cNvPicPr>
          <p:nvPr/>
        </p:nvPicPr>
        <p:blipFill>
          <a:blip r:embed="rId9"/>
          <a:stretch>
            <a:fillRect/>
          </a:stretch>
        </p:blipFill>
        <p:spPr>
          <a:xfrm>
            <a:off x="764555" y="3355034"/>
            <a:ext cx="1308811" cy="1244414"/>
          </a:xfrm>
          <a:prstGeom prst="rect">
            <a:avLst/>
          </a:prstGeom>
          <a:ln>
            <a:solidFill>
              <a:schemeClr val="accent5"/>
            </a:solidFill>
          </a:ln>
        </p:spPr>
      </p:pic>
      <p:pic>
        <p:nvPicPr>
          <p:cNvPr id="1522" name="図 18"/>
          <p:cNvPicPr/>
          <p:nvPr/>
        </p:nvPicPr>
        <p:blipFill>
          <a:blip r:embed="rId10"/>
          <a:stretch>
            <a:fillRect/>
          </a:stretch>
        </p:blipFill>
        <p:spPr>
          <a:xfrm>
            <a:off x="1777074" y="3553699"/>
            <a:ext cx="1658112" cy="1045751"/>
          </a:xfrm>
          <a:prstGeom prst="rect">
            <a:avLst/>
          </a:prstGeom>
          <a:noFill/>
          <a:ln>
            <a:noFill/>
          </a:ln>
        </p:spPr>
      </p:pic>
    </p:spTree>
    <p:extLst>
      <p:ext uri="{BB962C8B-B14F-4D97-AF65-F5344CB8AC3E}">
        <p14:creationId xmlns:p14="http://schemas.microsoft.com/office/powerpoint/2010/main" val="11777246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E66CE572-A7C7-4FF3-A770-799D9376E040}"/>
              </a:ext>
            </a:extLst>
          </p:cNvPr>
          <p:cNvPicPr>
            <a:picLocks noChangeAspect="1"/>
          </p:cNvPicPr>
          <p:nvPr/>
        </p:nvPicPr>
        <p:blipFill>
          <a:blip r:embed="rId3"/>
          <a:stretch>
            <a:fillRect/>
          </a:stretch>
        </p:blipFill>
        <p:spPr>
          <a:xfrm>
            <a:off x="4889360" y="891750"/>
            <a:ext cx="3942940" cy="2361761"/>
          </a:xfrm>
          <a:prstGeom prst="rect">
            <a:avLst/>
          </a:prstGeom>
          <a:noFill/>
          <a:ln>
            <a:solidFill>
              <a:schemeClr val="accent5"/>
            </a:solidFill>
          </a:ln>
        </p:spPr>
      </p:pic>
      <p:sp>
        <p:nvSpPr>
          <p:cNvPr id="1602" name="Shape 66"/>
          <p:cNvSpPr txBox="1">
            <a:spLocks noGrp="1"/>
          </p:cNvSpPr>
          <p:nvPr>
            <p:ph type="title"/>
          </p:nvPr>
        </p:nvSpPr>
        <p:spPr>
          <a:prstGeom prst="rect">
            <a:avLst/>
          </a:prstGeom>
        </p:spPr>
        <p:txBody>
          <a:bodyPr vert="horz" lIns="91425" tIns="91425" rIns="91425" bIns="91425" rtlCol="0" anchor="t" anchorCtr="0">
            <a:noAutofit/>
          </a:bodyPr>
          <a:lstStyle/>
          <a:p>
            <a:r>
              <a:rPr lang="ja"/>
              <a:t>制作部門の工数削減</a:t>
            </a:r>
          </a:p>
        </p:txBody>
      </p:sp>
      <p:sp>
        <p:nvSpPr>
          <p:cNvPr id="1603" name="Shape 67"/>
          <p:cNvSpPr txBox="1">
            <a:spLocks noGrp="1"/>
          </p:cNvSpPr>
          <p:nvPr>
            <p:ph type="body" idx="1"/>
          </p:nvPr>
        </p:nvSpPr>
        <p:spPr>
          <a:xfrm>
            <a:off x="311702" y="931495"/>
            <a:ext cx="4933631" cy="3030906"/>
          </a:xfrm>
          <a:prstGeom prst="rect">
            <a:avLst/>
          </a:prstGeom>
        </p:spPr>
        <p:txBody>
          <a:bodyPr vert="horz" lIns="91425" tIns="91425" rIns="91425" bIns="91425" rtlCol="0" anchor="t" anchorCtr="0">
            <a:noAutofit/>
          </a:bodyPr>
          <a:lstStyle/>
          <a:p>
            <a:pPr>
              <a:buClr>
                <a:schemeClr val="dk1"/>
              </a:buClr>
              <a:buSzPct val="61111"/>
              <a:buNone/>
            </a:pPr>
            <a:r>
              <a:rPr lang="ja" altLang="en-US" sz="1400" b="1" dirty="0"/>
              <a:t>導入前</a:t>
            </a:r>
            <a:endParaRPr lang="en-US" altLang="ja" sz="1400" b="1" dirty="0"/>
          </a:p>
          <a:p>
            <a:pPr>
              <a:buClr>
                <a:schemeClr val="dk1"/>
              </a:buClr>
              <a:buSzPct val="61111"/>
              <a:buNone/>
            </a:pPr>
            <a:r>
              <a:rPr lang="ja" altLang="en-US" sz="1200" dirty="0"/>
              <a:t>依頼書受領 → 校正データ作成・送付</a:t>
            </a:r>
            <a:r>
              <a:rPr lang="en-US" altLang="ja" sz="1200" dirty="0"/>
              <a:t>(1</a:t>
            </a:r>
            <a:r>
              <a:rPr lang="ja" altLang="en-US" sz="1200" dirty="0"/>
              <a:t>日</a:t>
            </a:r>
            <a:r>
              <a:rPr lang="en-US" altLang="ja" sz="1200" dirty="0"/>
              <a:t>〜) → </a:t>
            </a:r>
            <a:r>
              <a:rPr lang="ja" altLang="en-US" sz="1200" dirty="0"/>
              <a:t>校了 → 印刷指示</a:t>
            </a:r>
          </a:p>
          <a:p>
            <a:pPr>
              <a:buNone/>
            </a:pPr>
            <a:endParaRPr lang="en-US" altLang="ja" sz="1200" dirty="0"/>
          </a:p>
          <a:p>
            <a:pPr>
              <a:buNone/>
            </a:pPr>
            <a:r>
              <a:rPr lang="ja" altLang="en-US" sz="1200" dirty="0"/>
              <a:t>依頼から校了まで手間と時間がかかる</a:t>
            </a:r>
            <a:r>
              <a:rPr lang="en-US" altLang="ja" sz="1200" dirty="0"/>
              <a:t>(</a:t>
            </a:r>
            <a:r>
              <a:rPr lang="ja" altLang="en-US" sz="1200" dirty="0"/>
              <a:t>制作担当者の負担</a:t>
            </a:r>
            <a:r>
              <a:rPr lang="en-US" altLang="ja" sz="1200" dirty="0"/>
              <a:t>: </a:t>
            </a:r>
            <a:r>
              <a:rPr lang="ja" altLang="en-US" sz="1200" dirty="0"/>
              <a:t>大</a:t>
            </a:r>
            <a:r>
              <a:rPr lang="en-US" altLang="ja" sz="1200" dirty="0"/>
              <a:t>) </a:t>
            </a:r>
          </a:p>
          <a:p>
            <a:pPr>
              <a:buClr>
                <a:schemeClr val="dk1"/>
              </a:buClr>
              <a:buSzPct val="61111"/>
              <a:buNone/>
            </a:pPr>
            <a:r>
              <a:rPr lang="ja" altLang="en-US" sz="1200" dirty="0"/>
              <a:t>⇒</a:t>
            </a:r>
            <a:r>
              <a:rPr lang="en-US" altLang="ja" sz="1200" dirty="0"/>
              <a:t> 1</a:t>
            </a:r>
            <a:r>
              <a:rPr lang="ja" altLang="en-US" sz="1200" dirty="0"/>
              <a:t>日</a:t>
            </a:r>
            <a:r>
              <a:rPr lang="en-US" altLang="ja" sz="1200" dirty="0"/>
              <a:t>100</a:t>
            </a:r>
            <a:r>
              <a:rPr lang="ja" altLang="en-US" sz="1200" dirty="0"/>
              <a:t>件程度が限界</a:t>
            </a:r>
          </a:p>
          <a:p>
            <a:pPr>
              <a:buClr>
                <a:schemeClr val="dk1"/>
              </a:buClr>
              <a:buSzPct val="61111"/>
              <a:buNone/>
            </a:pPr>
            <a:endParaRPr lang="en-US" altLang="ja" dirty="0"/>
          </a:p>
          <a:p>
            <a:pPr>
              <a:buClr>
                <a:schemeClr val="dk1"/>
              </a:buClr>
              <a:buSzPct val="61111"/>
              <a:buNone/>
            </a:pPr>
            <a:endParaRPr lang="en-US" altLang="ja" sz="1800" b="1" dirty="0"/>
          </a:p>
          <a:p>
            <a:pPr>
              <a:buClr>
                <a:schemeClr val="dk1"/>
              </a:buClr>
              <a:buSzPct val="61111"/>
              <a:buNone/>
            </a:pPr>
            <a:r>
              <a:rPr lang="ja" altLang="en-US" sz="1800" b="1" dirty="0"/>
              <a:t>導入後</a:t>
            </a:r>
            <a:endParaRPr lang="en-US" altLang="ja" sz="1800" b="1" dirty="0"/>
          </a:p>
          <a:p>
            <a:pPr>
              <a:buClr>
                <a:schemeClr val="dk1"/>
              </a:buClr>
              <a:buSzPct val="61111"/>
              <a:buNone/>
            </a:pPr>
            <a:r>
              <a:rPr lang="ja" dirty="0">
                <a:solidFill>
                  <a:srgbClr val="FF0000"/>
                </a:solidFill>
              </a:rPr>
              <a:t>1日400件以上</a:t>
            </a:r>
            <a:r>
              <a:rPr lang="ja" dirty="0"/>
              <a:t>も可能</a:t>
            </a:r>
          </a:p>
          <a:p>
            <a:pPr>
              <a:buClr>
                <a:schemeClr val="dk1"/>
              </a:buClr>
              <a:buSzPct val="61111"/>
              <a:buNone/>
            </a:pPr>
            <a:r>
              <a:rPr lang="ja" dirty="0"/>
              <a:t>受注データ取込 → プレビュー確認(即時) → 印刷指示</a:t>
            </a:r>
          </a:p>
          <a:p>
            <a:pPr>
              <a:buNone/>
            </a:pPr>
            <a:endParaRPr lang="en-US" altLang="ja" dirty="0"/>
          </a:p>
          <a:p>
            <a:pPr>
              <a:buNone/>
            </a:pPr>
            <a:r>
              <a:rPr lang="ja" dirty="0"/>
              <a:t>クリック操作だけなので誰でも印刷指示できる</a:t>
            </a:r>
            <a:endParaRPr lang="en-US" altLang="ja" dirty="0"/>
          </a:p>
          <a:p>
            <a:pPr>
              <a:buNone/>
            </a:pPr>
            <a:r>
              <a:rPr lang="ja-JP" altLang="en-US" dirty="0"/>
              <a:t>⇒</a:t>
            </a:r>
            <a:r>
              <a:rPr lang="en-US" altLang="ja-JP" dirty="0"/>
              <a:t> </a:t>
            </a:r>
            <a:r>
              <a:rPr lang="ja" dirty="0">
                <a:solidFill>
                  <a:srgbClr val="FF0000"/>
                </a:solidFill>
              </a:rPr>
              <a:t>制作担当者の負担: 小</a:t>
            </a:r>
            <a:endParaRPr lang="en-US" altLang="ja" dirty="0">
              <a:solidFill>
                <a:srgbClr val="FF0000"/>
              </a:solidFill>
            </a:endParaRPr>
          </a:p>
        </p:txBody>
      </p:sp>
      <p:sp>
        <p:nvSpPr>
          <p:cNvPr id="1604" name="AutoShape 47"/>
          <p:cNvSpPr>
            <a:spLocks noChangeArrowheads="1"/>
          </p:cNvSpPr>
          <p:nvPr/>
        </p:nvSpPr>
        <p:spPr>
          <a:xfrm rot="5400000">
            <a:off x="629432" y="1906821"/>
            <a:ext cx="281638" cy="654051"/>
          </a:xfrm>
          <a:prstGeom prst="rightArrow">
            <a:avLst/>
          </a:prstGeom>
          <a:solidFill>
            <a:schemeClr val="accent6">
              <a:lumMod val="60000"/>
              <a:lumOff val="40000"/>
            </a:schemeClr>
          </a:solidFill>
          <a:ln>
            <a:noFill/>
          </a:ln>
          <a:effectLst/>
        </p:spPr>
        <p:txBody>
          <a:bodyPr rot="10800000" vert="eaVert" wrap="none" anchor="ctr"/>
          <a:lstStyle/>
          <a:p>
            <a:pPr>
              <a:defRPr/>
            </a:pPr>
            <a:endParaRPr lang="ja-JP" altLang="en-US"/>
          </a:p>
        </p:txBody>
      </p:sp>
      <p:sp>
        <p:nvSpPr>
          <p:cNvPr id="1608" name="正方形/長方形 7"/>
          <p:cNvSpPr/>
          <p:nvPr/>
        </p:nvSpPr>
        <p:spPr>
          <a:xfrm>
            <a:off x="5974666" y="3885122"/>
            <a:ext cx="2793076" cy="784830"/>
          </a:xfrm>
          <a:prstGeom prst="rect">
            <a:avLst/>
          </a:prstGeom>
        </p:spPr>
        <p:txBody>
          <a:bodyPr wrap="square">
            <a:spAutoFit/>
          </a:bodyPr>
          <a:lstStyle/>
          <a:p>
            <a:pPr lvl="0"/>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参考</a:t>
            </a:r>
            <a:r>
              <a:rPr lang="en-US" altLang="ja-JP" sz="1200" b="1" dirty="0">
                <a:latin typeface="Meiryo UI" panose="020B0604030504040204" pitchFamily="50" charset="-128"/>
                <a:ea typeface="Meiryo UI" panose="020B0604030504040204" pitchFamily="50" charset="-128"/>
              </a:rPr>
              <a:t>] </a:t>
            </a:r>
            <a:r>
              <a:rPr lang="en-US" altLang="ja-JP" sz="1200" b="1" dirty="0" err="1">
                <a:latin typeface="Meiryo UI" panose="020B0604030504040204" pitchFamily="50" charset="-128"/>
                <a:ea typeface="Meiryo UI" panose="020B0604030504040204" pitchFamily="50" charset="-128"/>
              </a:rPr>
              <a:t>BizCard</a:t>
            </a:r>
            <a:r>
              <a:rPr lang="en-US" altLang="ja-JP" sz="1200" b="1" dirty="0">
                <a:latin typeface="Meiryo UI" panose="020B0604030504040204" pitchFamily="50" charset="-128"/>
                <a:ea typeface="Meiryo UI" panose="020B0604030504040204" pitchFamily="50" charset="-128"/>
              </a:rPr>
              <a:t> Pro</a:t>
            </a:r>
            <a:r>
              <a:rPr lang="ja-JP" altLang="en-US" sz="1200" b="1" dirty="0">
                <a:latin typeface="Meiryo UI" panose="020B0604030504040204" pitchFamily="50" charset="-128"/>
                <a:ea typeface="Meiryo UI" panose="020B0604030504040204" pitchFamily="50" charset="-128"/>
              </a:rPr>
              <a:t>出力処理速度</a:t>
            </a:r>
            <a:endParaRPr lang="en-US" altLang="ja-JP" sz="1200" b="1" dirty="0">
              <a:latin typeface="Meiryo UI" panose="020B0604030504040204" pitchFamily="50" charset="-128"/>
              <a:ea typeface="Meiryo UI" panose="020B0604030504040204" pitchFamily="50" charset="-128"/>
            </a:endParaRPr>
          </a:p>
          <a:p>
            <a:pPr lvl="0"/>
            <a:r>
              <a:rPr lang="en-US" altLang="ja-JP" sz="1200" dirty="0">
                <a:solidFill>
                  <a:srgbClr val="FF0000"/>
                </a:solidFill>
                <a:latin typeface="Meiryo UI" panose="020B0604030504040204" pitchFamily="50" charset="-128"/>
                <a:ea typeface="Meiryo UI" panose="020B0604030504040204" pitchFamily="50" charset="-128"/>
              </a:rPr>
              <a:t>100</a:t>
            </a:r>
            <a:r>
              <a:rPr lang="ja-JP" altLang="en-US" sz="1200" dirty="0">
                <a:solidFill>
                  <a:srgbClr val="FF0000"/>
                </a:solidFill>
                <a:latin typeface="Meiryo UI" panose="020B0604030504040204" pitchFamily="50" charset="-128"/>
                <a:ea typeface="Meiryo UI" panose="020B0604030504040204" pitchFamily="50" charset="-128"/>
              </a:rPr>
              <a:t>件　</a:t>
            </a:r>
            <a:r>
              <a:rPr lang="en-US" altLang="ja-JP" sz="1200" dirty="0">
                <a:solidFill>
                  <a:srgbClr val="FF0000"/>
                </a:solidFill>
                <a:latin typeface="Meiryo UI" panose="020B0604030504040204" pitchFamily="50" charset="-128"/>
                <a:ea typeface="Meiryo UI" panose="020B0604030504040204" pitchFamily="50" charset="-128"/>
              </a:rPr>
              <a:t>1</a:t>
            </a:r>
            <a:r>
              <a:rPr lang="ja-JP" altLang="en-US" sz="1200" dirty="0">
                <a:solidFill>
                  <a:srgbClr val="FF0000"/>
                </a:solidFill>
                <a:latin typeface="Meiryo UI" panose="020B0604030504040204" pitchFamily="50" charset="-128"/>
                <a:ea typeface="Meiryo UI" panose="020B0604030504040204" pitchFamily="50" charset="-128"/>
              </a:rPr>
              <a:t>分</a:t>
            </a:r>
            <a:r>
              <a:rPr lang="en-US" altLang="ja-JP" sz="1200" dirty="0">
                <a:solidFill>
                  <a:srgbClr val="FF0000"/>
                </a:solidFill>
                <a:latin typeface="Meiryo UI" panose="020B0604030504040204" pitchFamily="50" charset="-128"/>
                <a:ea typeface="Meiryo UI" panose="020B0604030504040204" pitchFamily="50" charset="-128"/>
              </a:rPr>
              <a:t>45</a:t>
            </a:r>
            <a:r>
              <a:rPr lang="ja-JP" altLang="en-US" sz="1200" dirty="0">
                <a:solidFill>
                  <a:srgbClr val="FF0000"/>
                </a:solidFill>
                <a:latin typeface="Meiryo UI" panose="020B0604030504040204" pitchFamily="50" charset="-128"/>
                <a:ea typeface="Meiryo UI" panose="020B0604030504040204" pitchFamily="50" charset="-128"/>
              </a:rPr>
              <a:t>秒</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件あたり約</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秒</a:t>
            </a:r>
            <a:r>
              <a:rPr lang="en-US" altLang="ja-JP" sz="1200" dirty="0">
                <a:latin typeface="Meiryo UI" panose="020B0604030504040204" pitchFamily="50" charset="-128"/>
                <a:ea typeface="Meiryo UI" panose="020B0604030504040204" pitchFamily="50" charset="-128"/>
              </a:rPr>
              <a:t>)</a:t>
            </a:r>
          </a:p>
          <a:p>
            <a:pPr lvl="0"/>
            <a:r>
              <a:rPr lang="ja-JP" altLang="en-US" sz="1050" dirty="0">
                <a:latin typeface="Meiryo UI" panose="020B0604030504040204" pitchFamily="50" charset="-128"/>
                <a:ea typeface="Meiryo UI" panose="020B0604030504040204" pitchFamily="50" charset="-128"/>
              </a:rPr>
              <a:t>片面</a:t>
            </a:r>
            <a:r>
              <a:rPr lang="en-US" altLang="ja-JP" sz="1050" dirty="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両面混在データ、</a:t>
            </a:r>
            <a:r>
              <a:rPr lang="en-US" altLang="ja-JP" sz="1050" dirty="0" err="1">
                <a:latin typeface="Meiryo UI" panose="020B0604030504040204" pitchFamily="50" charset="-128"/>
                <a:ea typeface="Meiryo UI" panose="020B0604030504040204" pitchFamily="50" charset="-128"/>
              </a:rPr>
              <a:t>A4</a:t>
            </a:r>
            <a:r>
              <a:rPr lang="ja-JP" altLang="en-US" sz="1050" dirty="0">
                <a:latin typeface="Meiryo UI" panose="020B0604030504040204" pitchFamily="50" charset="-128"/>
                <a:ea typeface="Meiryo UI" panose="020B0604030504040204" pitchFamily="50" charset="-128"/>
              </a:rPr>
              <a:t>サイズ名刺</a:t>
            </a:r>
            <a:r>
              <a:rPr lang="en-US" altLang="ja-JP" sz="1050" dirty="0">
                <a:latin typeface="Meiryo UI" panose="020B0604030504040204" pitchFamily="50" charset="-128"/>
                <a:ea typeface="Meiryo UI" panose="020B0604030504040204" pitchFamily="50" charset="-128"/>
              </a:rPr>
              <a:t>10</a:t>
            </a:r>
            <a:r>
              <a:rPr lang="ja-JP" altLang="en-US" sz="1050" dirty="0">
                <a:latin typeface="Meiryo UI" panose="020B0604030504040204" pitchFamily="50" charset="-128"/>
                <a:ea typeface="Meiryo UI" panose="020B0604030504040204" pitchFamily="50" charset="-128"/>
              </a:rPr>
              <a:t>面付け</a:t>
            </a:r>
            <a:endParaRPr lang="en-US" altLang="ja-JP" sz="1050" dirty="0">
              <a:latin typeface="Meiryo UI" panose="020B0604030504040204" pitchFamily="50" charset="-128"/>
              <a:ea typeface="Meiryo UI" panose="020B0604030504040204" pitchFamily="50" charset="-128"/>
            </a:endParaRPr>
          </a:p>
          <a:p>
            <a:pPr lvl="0"/>
            <a:r>
              <a:rPr lang="en-US" altLang="ja-JP" sz="1050" dirty="0">
                <a:latin typeface="Meiryo UI" panose="020B0604030504040204" pitchFamily="50" charset="-128"/>
                <a:ea typeface="Meiryo UI" panose="020B0604030504040204" pitchFamily="50" charset="-128"/>
              </a:rPr>
              <a:t>PDF</a:t>
            </a:r>
            <a:r>
              <a:rPr lang="ja-JP" altLang="en-US" sz="1050" dirty="0">
                <a:latin typeface="Meiryo UI" panose="020B0604030504040204" pitchFamily="50" charset="-128"/>
                <a:ea typeface="Meiryo UI" panose="020B0604030504040204" pitchFamily="50" charset="-128"/>
              </a:rPr>
              <a:t>出力</a:t>
            </a:r>
            <a:endParaRPr lang="ja" altLang="ja-JP" sz="1200" dirty="0">
              <a:latin typeface="Meiryo UI" panose="020B0604030504040204" pitchFamily="50" charset="-128"/>
              <a:ea typeface="Meiryo UI" panose="020B0604030504040204" pitchFamily="50" charset="-128"/>
            </a:endParaRPr>
          </a:p>
        </p:txBody>
      </p:sp>
      <p:sp>
        <p:nvSpPr>
          <p:cNvPr id="1609" name="正方形/長方形 4"/>
          <p:cNvSpPr/>
          <p:nvPr/>
        </p:nvSpPr>
        <p:spPr>
          <a:xfrm>
            <a:off x="311702" y="4191703"/>
            <a:ext cx="4264309" cy="313932"/>
          </a:xfrm>
          <a:prstGeom prst="rect">
            <a:avLst/>
          </a:prstGeom>
          <a:solidFill>
            <a:srgbClr val="FFFF00"/>
          </a:solidFill>
        </p:spPr>
        <p:txBody>
          <a:bodyPr wrap="none">
            <a:spAutoFit/>
          </a:bodyPr>
          <a:lstStyle/>
          <a:p>
            <a:pPr marL="68580" indent="-68580" defTabSz="685800">
              <a:lnSpc>
                <a:spcPct val="90000"/>
              </a:lnSpc>
              <a:spcAft>
                <a:spcPts val="150"/>
              </a:spcAft>
              <a:buClr>
                <a:srgbClr val="DDDDDD"/>
              </a:buClr>
              <a:buSzPct val="100000"/>
            </a:pPr>
            <a:r>
              <a:rPr kumimoji="1" lang="ja-JP" altLang="en-US" sz="1600" b="1" kern="1200" dirty="0">
                <a:solidFill>
                  <a:prstClr val="black">
                    <a:lumMod val="75000"/>
                    <a:lumOff val="25000"/>
                  </a:prstClr>
                </a:solidFill>
                <a:latin typeface="Meiryo UI" panose="020B0604030504040204" pitchFamily="50" charset="-128"/>
                <a:ea typeface="Meiryo UI" panose="020B0604030504040204" pitchFamily="50" charset="-128"/>
                <a:cs typeface="+mn-cs"/>
              </a:rPr>
              <a:t>「働き方改革」、「障害者雇用拡大」実現のツール</a:t>
            </a:r>
            <a:endParaRPr kumimoji="1" lang="en-US" altLang="ja" sz="1600" b="1" kern="1200" dirty="0">
              <a:solidFill>
                <a:prstClr val="black">
                  <a:lumMod val="75000"/>
                  <a:lumOff val="25000"/>
                </a:prstClr>
              </a:solidFill>
              <a:latin typeface="Meiryo UI" panose="020B0604030504040204" pitchFamily="50" charset="-128"/>
              <a:ea typeface="Meiryo UI" panose="020B0604030504040204" pitchFamily="50" charset="-128"/>
              <a:cs typeface="+mn-cs"/>
            </a:endParaRPr>
          </a:p>
        </p:txBody>
      </p:sp>
      <p:sp>
        <p:nvSpPr>
          <p:cNvPr id="1610" name="スライド番号プレースホルダー 3"/>
          <p:cNvSpPr>
            <a:spLocks noGrp="1"/>
          </p:cNvSpPr>
          <p:nvPr>
            <p:ph type="sldNum" sz="quarter" idx="12"/>
          </p:nvPr>
        </p:nvSpPr>
        <p:spPr/>
        <p:txBody>
          <a:bodyPr/>
          <a:lstStyle/>
          <a:p>
            <a:fld id="{00000000-1234-1234-1234-123412341234}" type="slidenum">
              <a:rPr lang="en-US" altLang="ja" sz="1000">
                <a:solidFill>
                  <a:schemeClr val="dk2"/>
                </a:solidFill>
              </a:rPr>
              <a:pPr/>
              <a:t>25</a:t>
            </a:fld>
            <a:endParaRPr lang="ja" altLang="en-US" sz="1000">
              <a:solidFill>
                <a:schemeClr val="dk2"/>
              </a:solidFill>
            </a:endParaRPr>
          </a:p>
        </p:txBody>
      </p:sp>
      <p:pic>
        <p:nvPicPr>
          <p:cNvPr id="2" name="図 1">
            <a:extLst>
              <a:ext uri="{FF2B5EF4-FFF2-40B4-BE49-F238E27FC236}">
                <a16:creationId xmlns:a16="http://schemas.microsoft.com/office/drawing/2014/main" id="{626FB34B-70A6-4C22-8F56-4845466A58E4}"/>
              </a:ext>
            </a:extLst>
          </p:cNvPr>
          <p:cNvPicPr>
            <a:picLocks noChangeAspect="1"/>
          </p:cNvPicPr>
          <p:nvPr/>
        </p:nvPicPr>
        <p:blipFill>
          <a:blip r:embed="rId4"/>
          <a:stretch>
            <a:fillRect/>
          </a:stretch>
        </p:blipFill>
        <p:spPr>
          <a:xfrm>
            <a:off x="6542582" y="2763379"/>
            <a:ext cx="1333394" cy="1096824"/>
          </a:xfrm>
          <a:prstGeom prst="rect">
            <a:avLst/>
          </a:prstGeom>
          <a:ln>
            <a:solidFill>
              <a:schemeClr val="accent5"/>
            </a:solidFill>
          </a:ln>
        </p:spPr>
      </p:pic>
      <p:sp>
        <p:nvSpPr>
          <p:cNvPr id="1607" name="AutoShape 47"/>
          <p:cNvSpPr>
            <a:spLocks noChangeArrowheads="1"/>
          </p:cNvSpPr>
          <p:nvPr/>
        </p:nvSpPr>
        <p:spPr>
          <a:xfrm rot="5400000">
            <a:off x="7068460" y="2509372"/>
            <a:ext cx="281638" cy="654051"/>
          </a:xfrm>
          <a:prstGeom prst="rightArrow">
            <a:avLst/>
          </a:prstGeom>
          <a:solidFill>
            <a:schemeClr val="accent6">
              <a:lumMod val="60000"/>
              <a:lumOff val="40000"/>
            </a:schemeClr>
          </a:solidFill>
          <a:ln>
            <a:noFill/>
          </a:ln>
          <a:effectLst/>
        </p:spPr>
        <p:txBody>
          <a:bodyPr rot="10800000" vert="eaVert" wrap="none" anchor="ctr"/>
          <a:lstStyle/>
          <a:p>
            <a:pPr>
              <a:defRPr/>
            </a:pPr>
            <a:endParaRPr lang="ja-JP"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6" name="タイトル 9"/>
          <p:cNvSpPr>
            <a:spLocks noGrp="1"/>
          </p:cNvSpPr>
          <p:nvPr>
            <p:ph type="title"/>
          </p:nvPr>
        </p:nvSpPr>
        <p:spPr/>
        <p:txBody>
          <a:bodyPr/>
          <a:lstStyle/>
          <a:p>
            <a:r>
              <a:rPr lang="ja-JP" altLang="en-US" dirty="0"/>
              <a:t>名刺繁忙期のサポート実績</a:t>
            </a:r>
            <a:endParaRPr kumimoji="1" lang="ja-JP" altLang="en-US" dirty="0"/>
          </a:p>
        </p:txBody>
      </p:sp>
      <p:sp>
        <p:nvSpPr>
          <p:cNvPr id="1627" name="コンテンツ プレースホルダー 10"/>
          <p:cNvSpPr>
            <a:spLocks noGrp="1"/>
          </p:cNvSpPr>
          <p:nvPr>
            <p:ph idx="1"/>
          </p:nvPr>
        </p:nvSpPr>
        <p:spPr>
          <a:xfrm>
            <a:off x="311700" y="889002"/>
            <a:ext cx="8520600" cy="833009"/>
          </a:xfrm>
        </p:spPr>
        <p:txBody>
          <a:bodyPr/>
          <a:lstStyle/>
          <a:p>
            <a:r>
              <a:rPr lang="ja-JP" altLang="en-US" dirty="0"/>
              <a:t>組織変更や会社の合併等、短期間に大量の名刺印刷が発生した場合は</a:t>
            </a:r>
            <a:endParaRPr lang="en-US" altLang="ja-JP" dirty="0"/>
          </a:p>
          <a:p>
            <a:r>
              <a:rPr kumimoji="1" lang="ja-JP" altLang="en-US" dirty="0"/>
              <a:t>グループ会社のサイバーネットおよび東京オフィスサービスにて名刺印刷</a:t>
            </a:r>
            <a:r>
              <a:rPr lang="ja-JP" altLang="en-US" dirty="0"/>
              <a:t>の代行</a:t>
            </a:r>
            <a:r>
              <a:rPr kumimoji="1" lang="ja-JP" altLang="en-US" dirty="0"/>
              <a:t>を承ります。</a:t>
            </a:r>
          </a:p>
        </p:txBody>
      </p:sp>
      <p:sp>
        <p:nvSpPr>
          <p:cNvPr id="1628" name="コンテンツ プレースホルダー 11"/>
          <p:cNvSpPr txBox="1"/>
          <p:nvPr/>
        </p:nvSpPr>
        <p:spPr>
          <a:xfrm>
            <a:off x="1258134" y="2098963"/>
            <a:ext cx="6627732" cy="1558635"/>
          </a:xfrm>
          <a:prstGeom prst="rect">
            <a:avLst/>
          </a:prstGeom>
        </p:spPr>
        <p:txBody>
          <a:bodyPr vert="horz" lIns="0" tIns="45720" rIns="0" bIns="45720" rtlCol="0">
            <a:normAutofit lnSpcReduction="10000"/>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marL="0" indent="0">
              <a:buNone/>
            </a:pPr>
            <a:r>
              <a:rPr lang="ja-JP" altLang="en-US" sz="1400" dirty="0">
                <a:cs typeface="Meiryo UI" panose="020B0604030504040204" pitchFamily="50" charset="-128"/>
              </a:rPr>
              <a:t>・大手製薬会社様　</a:t>
            </a:r>
            <a:r>
              <a:rPr lang="en-US" altLang="ja-JP" sz="1400" dirty="0">
                <a:cs typeface="Meiryo UI" panose="020B0604030504040204" pitchFamily="50" charset="-128"/>
              </a:rPr>
              <a:t>3</a:t>
            </a:r>
            <a:r>
              <a:rPr lang="ja-JP" altLang="en-US" sz="1400" dirty="0">
                <a:cs typeface="Meiryo UI" panose="020B0604030504040204" pitchFamily="50" charset="-128"/>
              </a:rPr>
              <a:t>月　組織変更＆人事異動／名刺</a:t>
            </a:r>
            <a:r>
              <a:rPr lang="en-US" altLang="ja-JP" sz="1400" dirty="0">
                <a:cs typeface="Meiryo UI" panose="020B0604030504040204" pitchFamily="50" charset="-128"/>
              </a:rPr>
              <a:t>1,700</a:t>
            </a:r>
            <a:r>
              <a:rPr lang="ja-JP" altLang="en-US" sz="1400" dirty="0">
                <a:cs typeface="Meiryo UI" panose="020B0604030504040204" pitchFamily="50" charset="-128"/>
              </a:rPr>
              <a:t>箱印刷／</a:t>
            </a:r>
            <a:r>
              <a:rPr lang="en-US" altLang="ja-JP" sz="1400" dirty="0">
                <a:cs typeface="Meiryo UI" panose="020B0604030504040204" pitchFamily="50" charset="-128"/>
              </a:rPr>
              <a:t>62</a:t>
            </a:r>
            <a:r>
              <a:rPr lang="ja-JP" altLang="en-US" sz="1400" dirty="0">
                <a:cs typeface="Meiryo UI" panose="020B0604030504040204" pitchFamily="50" charset="-128"/>
              </a:rPr>
              <a:t>拠点直送</a:t>
            </a:r>
            <a:endParaRPr lang="en-US" altLang="ja-JP" sz="1400" dirty="0">
              <a:cs typeface="Meiryo UI" panose="020B0604030504040204" pitchFamily="50" charset="-128"/>
            </a:endParaRPr>
          </a:p>
          <a:p>
            <a:pPr marL="0" indent="0">
              <a:buNone/>
            </a:pPr>
            <a:r>
              <a:rPr lang="ja-JP" altLang="en-US" sz="1400" dirty="0">
                <a:cs typeface="Meiryo UI" panose="020B0604030504040204" pitchFamily="50" charset="-128"/>
              </a:rPr>
              <a:t>・大手損保会社様　</a:t>
            </a:r>
            <a:r>
              <a:rPr lang="en-US" altLang="ja-JP" sz="1400" dirty="0">
                <a:cs typeface="Meiryo UI" panose="020B0604030504040204" pitchFamily="50" charset="-128"/>
              </a:rPr>
              <a:t>3</a:t>
            </a:r>
            <a:r>
              <a:rPr lang="ja-JP" altLang="en-US" sz="1400" dirty="0">
                <a:cs typeface="Meiryo UI" panose="020B0604030504040204" pitchFamily="50" charset="-128"/>
              </a:rPr>
              <a:t>月　社名変更／名刺</a:t>
            </a:r>
            <a:r>
              <a:rPr lang="en-US" altLang="ja-JP" sz="1400" dirty="0">
                <a:cs typeface="Meiryo UI" panose="020B0604030504040204" pitchFamily="50" charset="-128"/>
              </a:rPr>
              <a:t>4,400</a:t>
            </a:r>
            <a:r>
              <a:rPr lang="ja-JP" altLang="en-US" sz="1400" dirty="0">
                <a:cs typeface="Meiryo UI" panose="020B0604030504040204" pitchFamily="50" charset="-128"/>
              </a:rPr>
              <a:t>箱印刷／メール室一括納品 </a:t>
            </a:r>
            <a:endParaRPr lang="en-US" altLang="ja-JP" sz="1400" dirty="0">
              <a:cs typeface="Meiryo UI" panose="020B0604030504040204" pitchFamily="50" charset="-128"/>
            </a:endParaRPr>
          </a:p>
          <a:p>
            <a:pPr marL="0" indent="0">
              <a:buNone/>
            </a:pPr>
            <a:r>
              <a:rPr lang="ja-JP" altLang="en-US" sz="1400" dirty="0">
                <a:cs typeface="Meiryo UI" panose="020B0604030504040204" pitchFamily="50" charset="-128"/>
              </a:rPr>
              <a:t>・大手化粧品会社様　</a:t>
            </a:r>
            <a:r>
              <a:rPr lang="en-US" altLang="ja-JP" sz="1400" dirty="0">
                <a:cs typeface="Meiryo UI" panose="020B0604030504040204" pitchFamily="50" charset="-128"/>
              </a:rPr>
              <a:t>3</a:t>
            </a:r>
            <a:r>
              <a:rPr lang="ja-JP" altLang="en-US" sz="1400" dirty="0">
                <a:cs typeface="Meiryo UI" panose="020B0604030504040204" pitchFamily="50" charset="-128"/>
              </a:rPr>
              <a:t>・</a:t>
            </a:r>
            <a:r>
              <a:rPr lang="en-US" altLang="ja-JP" sz="1400" dirty="0">
                <a:cs typeface="Meiryo UI" panose="020B0604030504040204" pitchFamily="50" charset="-128"/>
              </a:rPr>
              <a:t>4</a:t>
            </a:r>
            <a:r>
              <a:rPr lang="ja-JP" altLang="en-US" sz="1400" dirty="0">
                <a:cs typeface="Meiryo UI" panose="020B0604030504040204" pitchFamily="50" charset="-128"/>
              </a:rPr>
              <a:t>月　デザイン変更／名刺</a:t>
            </a:r>
            <a:r>
              <a:rPr lang="en-US" altLang="ja-JP" sz="1400" dirty="0">
                <a:cs typeface="Meiryo UI" panose="020B0604030504040204" pitchFamily="50" charset="-128"/>
              </a:rPr>
              <a:t>2,400</a:t>
            </a:r>
            <a:r>
              <a:rPr lang="ja-JP" altLang="en-US" sz="1400" dirty="0">
                <a:cs typeface="Meiryo UI" panose="020B0604030504040204" pitchFamily="50" charset="-128"/>
              </a:rPr>
              <a:t>箱印刷／メール室一括納品</a:t>
            </a:r>
            <a:endParaRPr lang="en-US" altLang="ja-JP" sz="1400" dirty="0">
              <a:cs typeface="Meiryo UI" panose="020B0604030504040204" pitchFamily="50" charset="-128"/>
            </a:endParaRPr>
          </a:p>
          <a:p>
            <a:pPr marL="0" indent="0">
              <a:buNone/>
            </a:pPr>
            <a:r>
              <a:rPr lang="ja-JP" altLang="en-US" sz="1400" dirty="0">
                <a:cs typeface="Meiryo UI" panose="020B0604030504040204" pitchFamily="50" charset="-128"/>
              </a:rPr>
              <a:t>・大手機器会社様　</a:t>
            </a:r>
            <a:r>
              <a:rPr lang="en-US" altLang="ja-JP" sz="1400" dirty="0">
                <a:cs typeface="Meiryo UI" panose="020B0604030504040204" pitchFamily="50" charset="-128"/>
              </a:rPr>
              <a:t>3</a:t>
            </a:r>
            <a:r>
              <a:rPr lang="ja-JP" altLang="en-US" sz="1400" dirty="0">
                <a:cs typeface="Meiryo UI" panose="020B0604030504040204" pitchFamily="50" charset="-128"/>
              </a:rPr>
              <a:t>・</a:t>
            </a:r>
            <a:r>
              <a:rPr lang="en-US" altLang="ja-JP" sz="1400" dirty="0">
                <a:cs typeface="Meiryo UI" panose="020B0604030504040204" pitchFamily="50" charset="-128"/>
              </a:rPr>
              <a:t>4</a:t>
            </a:r>
            <a:r>
              <a:rPr lang="ja-JP" altLang="en-US" sz="1400" dirty="0">
                <a:cs typeface="Meiryo UI" panose="020B0604030504040204" pitchFamily="50" charset="-128"/>
              </a:rPr>
              <a:t>月　組織変更＆人事異動／名刺</a:t>
            </a:r>
            <a:r>
              <a:rPr lang="en-US" altLang="ja-JP" sz="1400" dirty="0">
                <a:cs typeface="Meiryo UI" panose="020B0604030504040204" pitchFamily="50" charset="-128"/>
              </a:rPr>
              <a:t>2,000</a:t>
            </a:r>
            <a:r>
              <a:rPr lang="ja-JP" altLang="en-US" sz="1400" dirty="0">
                <a:cs typeface="Meiryo UI" panose="020B0604030504040204" pitchFamily="50" charset="-128"/>
              </a:rPr>
              <a:t>箱印刷／本社一括納品</a:t>
            </a:r>
            <a:endParaRPr lang="en-US" altLang="ja-JP" sz="1400" dirty="0">
              <a:cs typeface="Meiryo UI" panose="020B0604030504040204" pitchFamily="50" charset="-128"/>
            </a:endParaRPr>
          </a:p>
          <a:p>
            <a:pPr marL="0" indent="0">
              <a:buNone/>
            </a:pPr>
            <a:r>
              <a:rPr lang="ja-JP" altLang="en-US" sz="1400" u="sng" dirty="0">
                <a:cs typeface="Meiryo UI" panose="020B0604030504040204" pitchFamily="50" charset="-128"/>
              </a:rPr>
              <a:t>・大手鉄道会社様　</a:t>
            </a:r>
            <a:r>
              <a:rPr lang="en-US" altLang="ja-JP" sz="1400" u="sng" dirty="0">
                <a:cs typeface="Meiryo UI" panose="020B0604030504040204" pitchFamily="50" charset="-128"/>
              </a:rPr>
              <a:t>12</a:t>
            </a:r>
            <a:r>
              <a:rPr lang="ja-JP" altLang="en-US" sz="1400" u="sng" dirty="0">
                <a:cs typeface="Meiryo UI" panose="020B0604030504040204" pitchFamily="50" charset="-128"/>
              </a:rPr>
              <a:t>月 名刺運用変更／名刺約</a:t>
            </a:r>
            <a:r>
              <a:rPr lang="en-US" altLang="ja-JP" sz="1400" u="sng" dirty="0">
                <a:cs typeface="Meiryo UI" panose="020B0604030504040204" pitchFamily="50" charset="-128"/>
              </a:rPr>
              <a:t>20,000</a:t>
            </a:r>
            <a:r>
              <a:rPr lang="ja-JP" altLang="en-US" sz="1400" u="sng" dirty="0">
                <a:cs typeface="Meiryo UI" panose="020B0604030504040204" pitchFamily="50" charset="-128"/>
              </a:rPr>
              <a:t>箱印刷</a:t>
            </a:r>
            <a:r>
              <a:rPr lang="ja-JP" altLang="en-US" sz="1200" dirty="0">
                <a:cs typeface="Meiryo UI" panose="020B0604030504040204" pitchFamily="50" charset="-128"/>
              </a:rPr>
              <a:t> </a:t>
            </a:r>
            <a:endParaRPr lang="en-US" altLang="ja-JP" sz="1200" dirty="0">
              <a:cs typeface="Meiryo UI" panose="020B0604030504040204" pitchFamily="50" charset="-128"/>
            </a:endParaRPr>
          </a:p>
        </p:txBody>
      </p:sp>
      <p:sp>
        <p:nvSpPr>
          <p:cNvPr id="1629" name="スライド番号プレースホルダー 1"/>
          <p:cNvSpPr>
            <a:spLocks noGrp="1"/>
          </p:cNvSpPr>
          <p:nvPr>
            <p:ph type="sldNum" sz="quarter" idx="12"/>
          </p:nvPr>
        </p:nvSpPr>
        <p:spPr/>
        <p:txBody>
          <a:bodyPr/>
          <a:lstStyle/>
          <a:p>
            <a:fld id="{00000000-1234-1234-1234-123412341234}" type="slidenum">
              <a:rPr lang="en-US" altLang="ja" sz="1000">
                <a:solidFill>
                  <a:schemeClr val="dk2"/>
                </a:solidFill>
              </a:rPr>
              <a:pPr/>
              <a:t>26</a:t>
            </a:fld>
            <a:endParaRPr lang="ja" altLang="en-US" sz="1000">
              <a:solidFill>
                <a:schemeClr val="dk2"/>
              </a:solidFill>
            </a:endParaRPr>
          </a:p>
        </p:txBody>
      </p:sp>
      <p:sp>
        <p:nvSpPr>
          <p:cNvPr id="2" name="テキスト プレースホルダー 2">
            <a:extLst>
              <a:ext uri="{FF2B5EF4-FFF2-40B4-BE49-F238E27FC236}">
                <a16:creationId xmlns:a16="http://schemas.microsoft.com/office/drawing/2014/main" id="{34C4667A-CD8B-0D92-9DB1-BD4FBA9F8431}"/>
              </a:ext>
            </a:extLst>
          </p:cNvPr>
          <p:cNvSpPr txBox="1">
            <a:spLocks/>
          </p:cNvSpPr>
          <p:nvPr/>
        </p:nvSpPr>
        <p:spPr>
          <a:xfrm>
            <a:off x="2325716" y="3870430"/>
            <a:ext cx="4210594" cy="324000"/>
          </a:xfrm>
          <a:prstGeom prst="rect">
            <a:avLst/>
          </a:prstGeom>
          <a:solidFill>
            <a:srgbClr val="B6EFFC"/>
          </a:solidFill>
        </p:spPr>
        <p:txBody>
          <a:bodyPr vert="horz" lIns="91440" tIns="45720" rIns="91440" bIns="45720" rtlCol="0" anchor="ctr">
            <a:normAutofit/>
          </a:bodyPr>
          <a:lstStyle>
            <a:lvl1pPr marL="0" indent="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None/>
              <a:defRPr kumimoji="1" sz="1500" b="0" kern="1200" cap="all" baseline="0">
                <a:solidFill>
                  <a:schemeClr val="tx2"/>
                </a:solidFill>
                <a:latin typeface="Meiryo UI" panose="020B0604030504040204" pitchFamily="50" charset="-128"/>
                <a:ea typeface="Meiryo UI" panose="020B0604030504040204" pitchFamily="50" charset="-128"/>
                <a:cs typeface="+mn-cs"/>
              </a:defRPr>
            </a:lvl1pPr>
            <a:lvl2pPr marL="342900" indent="0" algn="l" defTabSz="685800" rtl="0" eaLnBrk="1" latinLnBrk="0" hangingPunct="1">
              <a:lnSpc>
                <a:spcPct val="90000"/>
              </a:lnSpc>
              <a:spcBef>
                <a:spcPts val="150"/>
              </a:spcBef>
              <a:spcAft>
                <a:spcPts val="300"/>
              </a:spcAft>
              <a:buClr>
                <a:schemeClr val="accent1"/>
              </a:buClr>
              <a:buFont typeface="Calibri" pitchFamily="34" charset="0"/>
              <a:buNone/>
              <a:defRPr kumimoji="1" sz="15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685800" indent="0" algn="l" defTabSz="685800" rtl="0" eaLnBrk="1" latinLnBrk="0" hangingPunct="1">
              <a:lnSpc>
                <a:spcPct val="90000"/>
              </a:lnSpc>
              <a:spcBef>
                <a:spcPts val="150"/>
              </a:spcBef>
              <a:spcAft>
                <a:spcPts val="300"/>
              </a:spcAft>
              <a:buClr>
                <a:schemeClr val="accent1"/>
              </a:buClr>
              <a:buFont typeface="Calibri" pitchFamily="34" charset="0"/>
              <a:buNone/>
              <a:defRPr kumimoji="1" sz="1350" b="1"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10287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13716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7145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9pPr>
          </a:lstStyle>
          <a:p>
            <a:pPr algn="ctr"/>
            <a:r>
              <a:rPr lang="ja-JP" altLang="en-US" sz="1200" b="1" dirty="0"/>
              <a:t>名刺生産能力　グループ全体で約</a:t>
            </a:r>
            <a:r>
              <a:rPr lang="en-US" altLang="ja-JP" sz="1200" b="1" dirty="0"/>
              <a:t>20,000</a:t>
            </a:r>
            <a:r>
              <a:rPr lang="ja-JP" altLang="en-US" sz="1200" b="1" dirty="0"/>
              <a:t>箱／日</a:t>
            </a:r>
          </a:p>
        </p:txBody>
      </p:sp>
      <p:sp>
        <p:nvSpPr>
          <p:cNvPr id="3" name="テキスト プレースホルダー 2">
            <a:extLst>
              <a:ext uri="{FF2B5EF4-FFF2-40B4-BE49-F238E27FC236}">
                <a16:creationId xmlns:a16="http://schemas.microsoft.com/office/drawing/2014/main" id="{3C6B7C4E-CD69-97C5-EF80-DEA8993E3B6E}"/>
              </a:ext>
            </a:extLst>
          </p:cNvPr>
          <p:cNvSpPr txBox="1">
            <a:spLocks/>
          </p:cNvSpPr>
          <p:nvPr/>
        </p:nvSpPr>
        <p:spPr>
          <a:xfrm>
            <a:off x="1153886" y="1748487"/>
            <a:ext cx="4210594" cy="324000"/>
          </a:xfrm>
          <a:prstGeom prst="rect">
            <a:avLst/>
          </a:prstGeom>
        </p:spPr>
        <p:txBody>
          <a:bodyPr vert="horz" lIns="91440" tIns="45720" rIns="91440" bIns="45720" rtlCol="0" anchor="ctr">
            <a:normAutofit/>
          </a:bodyPr>
          <a:lstStyle>
            <a:lvl1pPr marL="0" indent="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None/>
              <a:defRPr kumimoji="1" sz="1500" b="0" kern="1200" cap="all" baseline="0">
                <a:solidFill>
                  <a:schemeClr val="tx2"/>
                </a:solidFill>
                <a:latin typeface="Meiryo UI" panose="020B0604030504040204" pitchFamily="50" charset="-128"/>
                <a:ea typeface="Meiryo UI" panose="020B0604030504040204" pitchFamily="50" charset="-128"/>
                <a:cs typeface="+mn-cs"/>
              </a:defRPr>
            </a:lvl1pPr>
            <a:lvl2pPr marL="342900" indent="0" algn="l" defTabSz="685800" rtl="0" eaLnBrk="1" latinLnBrk="0" hangingPunct="1">
              <a:lnSpc>
                <a:spcPct val="90000"/>
              </a:lnSpc>
              <a:spcBef>
                <a:spcPts val="150"/>
              </a:spcBef>
              <a:spcAft>
                <a:spcPts val="300"/>
              </a:spcAft>
              <a:buClr>
                <a:schemeClr val="accent1"/>
              </a:buClr>
              <a:buFont typeface="Calibri" pitchFamily="34" charset="0"/>
              <a:buNone/>
              <a:defRPr kumimoji="1" sz="15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685800" indent="0" algn="l" defTabSz="685800" rtl="0" eaLnBrk="1" latinLnBrk="0" hangingPunct="1">
              <a:lnSpc>
                <a:spcPct val="90000"/>
              </a:lnSpc>
              <a:spcBef>
                <a:spcPts val="150"/>
              </a:spcBef>
              <a:spcAft>
                <a:spcPts val="300"/>
              </a:spcAft>
              <a:buClr>
                <a:schemeClr val="accent1"/>
              </a:buClr>
              <a:buFont typeface="Calibri" pitchFamily="34" charset="0"/>
              <a:buNone/>
              <a:defRPr kumimoji="1" sz="1350" b="1"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10287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13716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7145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9pPr>
          </a:lstStyle>
          <a:p>
            <a:r>
              <a:rPr lang="ja-JP" altLang="en-US" sz="1400" b="1" dirty="0"/>
              <a:t>■主な事例</a:t>
            </a:r>
            <a:endParaRPr lang="en-US" altLang="ja-JP" sz="1400" b="1" dirty="0"/>
          </a:p>
        </p:txBody>
      </p:sp>
    </p:spTree>
    <p:extLst>
      <p:ext uri="{BB962C8B-B14F-4D97-AF65-F5344CB8AC3E}">
        <p14:creationId xmlns:p14="http://schemas.microsoft.com/office/powerpoint/2010/main" val="1831626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E1566A-5276-4ACB-834A-EBEAC6944B62}"/>
              </a:ext>
            </a:extLst>
          </p:cNvPr>
          <p:cNvSpPr>
            <a:spLocks noGrp="1"/>
          </p:cNvSpPr>
          <p:nvPr>
            <p:ph type="title"/>
          </p:nvPr>
        </p:nvSpPr>
        <p:spPr/>
        <p:txBody>
          <a:bodyPr/>
          <a:lstStyle/>
          <a:p>
            <a:r>
              <a:rPr lang="en-US" altLang="ja-JP" dirty="0" err="1"/>
              <a:t>BizRelate</a:t>
            </a:r>
            <a:r>
              <a:rPr lang="ja-JP" altLang="en-US" dirty="0"/>
              <a:t>との接続</a:t>
            </a:r>
            <a:endParaRPr kumimoji="1" lang="ja-JP" altLang="en-US" dirty="0"/>
          </a:p>
        </p:txBody>
      </p:sp>
      <p:sp>
        <p:nvSpPr>
          <p:cNvPr id="3" name="コンテンツ プレースホルダー 2">
            <a:extLst>
              <a:ext uri="{FF2B5EF4-FFF2-40B4-BE49-F238E27FC236}">
                <a16:creationId xmlns:a16="http://schemas.microsoft.com/office/drawing/2014/main" id="{12D7FE58-9853-4BDD-9ECE-5060870F7A6B}"/>
              </a:ext>
            </a:extLst>
          </p:cNvPr>
          <p:cNvSpPr>
            <a:spLocks noGrp="1"/>
          </p:cNvSpPr>
          <p:nvPr>
            <p:ph idx="1"/>
          </p:nvPr>
        </p:nvSpPr>
        <p:spPr>
          <a:xfrm>
            <a:off x="311700" y="889002"/>
            <a:ext cx="8520600" cy="519851"/>
          </a:xfrm>
        </p:spPr>
        <p:txBody>
          <a:bodyPr/>
          <a:lstStyle/>
          <a:p>
            <a:r>
              <a:rPr kumimoji="1" lang="ja-JP" altLang="en-US" dirty="0"/>
              <a:t>データ変換・連携サービス「</a:t>
            </a:r>
            <a:r>
              <a:rPr kumimoji="1" lang="en-US" altLang="ja-JP" dirty="0" err="1"/>
              <a:t>BizRelate</a:t>
            </a:r>
            <a:r>
              <a:rPr kumimoji="1" lang="en-US" altLang="ja-JP" dirty="0"/>
              <a:t>(</a:t>
            </a:r>
            <a:r>
              <a:rPr kumimoji="1" lang="ja-JP" altLang="en-US" dirty="0"/>
              <a:t>ビズリレイト</a:t>
            </a:r>
            <a:r>
              <a:rPr kumimoji="1" lang="en-US" altLang="ja-JP" dirty="0"/>
              <a:t>)</a:t>
            </a:r>
            <a:r>
              <a:rPr kumimoji="1" lang="ja-JP" altLang="en-US" dirty="0"/>
              <a:t>」と接続することで、普段お使いのクラウドサービスと</a:t>
            </a:r>
            <a:r>
              <a:rPr kumimoji="1" lang="en-US" altLang="ja-JP" dirty="0" err="1"/>
              <a:t>BizCard</a:t>
            </a:r>
            <a:r>
              <a:rPr kumimoji="1" lang="en-US" altLang="ja-JP" dirty="0"/>
              <a:t> Web</a:t>
            </a:r>
            <a:r>
              <a:rPr kumimoji="1" lang="ja-JP" altLang="en-US" dirty="0"/>
              <a:t>を連携させることができます。</a:t>
            </a:r>
          </a:p>
        </p:txBody>
      </p:sp>
      <p:sp>
        <p:nvSpPr>
          <p:cNvPr id="4" name="スライド番号プレースホルダー 3">
            <a:extLst>
              <a:ext uri="{FF2B5EF4-FFF2-40B4-BE49-F238E27FC236}">
                <a16:creationId xmlns:a16="http://schemas.microsoft.com/office/drawing/2014/main" id="{A8BE7C41-4327-43FF-BD1A-916C894C8F7A}"/>
              </a:ext>
            </a:extLst>
          </p:cNvPr>
          <p:cNvSpPr>
            <a:spLocks noGrp="1"/>
          </p:cNvSpPr>
          <p:nvPr>
            <p:ph type="sldNum" sz="quarter" idx="12"/>
          </p:nvPr>
        </p:nvSpPr>
        <p:spPr/>
        <p:txBody>
          <a:bodyPr/>
          <a:lstStyle/>
          <a:p>
            <a:fld id="{00000000-1234-1234-1234-123412341234}" type="slidenum">
              <a:rPr lang="en-US" altLang="ja" sz="1000">
                <a:solidFill>
                  <a:schemeClr val="dk2"/>
                </a:solidFill>
              </a:rPr>
              <a:pPr/>
              <a:t>27</a:t>
            </a:fld>
            <a:endParaRPr lang="ja" altLang="en-US" sz="1000">
              <a:solidFill>
                <a:schemeClr val="dk2"/>
              </a:solidFill>
            </a:endParaRPr>
          </a:p>
        </p:txBody>
      </p:sp>
      <p:pic>
        <p:nvPicPr>
          <p:cNvPr id="9" name="図 8">
            <a:extLst>
              <a:ext uri="{FF2B5EF4-FFF2-40B4-BE49-F238E27FC236}">
                <a16:creationId xmlns:a16="http://schemas.microsoft.com/office/drawing/2014/main" id="{CED93933-8F09-BFBA-E251-6783EF6EC2DD}"/>
              </a:ext>
            </a:extLst>
          </p:cNvPr>
          <p:cNvPicPr>
            <a:picLocks noChangeAspect="1"/>
          </p:cNvPicPr>
          <p:nvPr/>
        </p:nvPicPr>
        <p:blipFill>
          <a:blip r:embed="rId2"/>
          <a:stretch>
            <a:fillRect/>
          </a:stretch>
        </p:blipFill>
        <p:spPr>
          <a:xfrm>
            <a:off x="1764558" y="1476598"/>
            <a:ext cx="5614883" cy="3219862"/>
          </a:xfrm>
          <a:prstGeom prst="rect">
            <a:avLst/>
          </a:prstGeom>
        </p:spPr>
      </p:pic>
    </p:spTree>
    <p:extLst>
      <p:ext uri="{BB962C8B-B14F-4D97-AF65-F5344CB8AC3E}">
        <p14:creationId xmlns:p14="http://schemas.microsoft.com/office/powerpoint/2010/main" val="7926403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4" name="タイトル 1"/>
          <p:cNvSpPr>
            <a:spLocks noGrp="1"/>
          </p:cNvSpPr>
          <p:nvPr>
            <p:ph type="title"/>
          </p:nvPr>
        </p:nvSpPr>
        <p:spPr>
          <a:xfrm>
            <a:off x="311700" y="224045"/>
            <a:ext cx="8520600" cy="572700"/>
          </a:xfrm>
        </p:spPr>
        <p:txBody>
          <a:bodyPr/>
          <a:lstStyle/>
          <a:p>
            <a:r>
              <a:rPr kumimoji="1" lang="ja-JP" altLang="en-US" dirty="0"/>
              <a:t>推奨ご提案構成</a:t>
            </a:r>
            <a:r>
              <a:rPr kumimoji="1" lang="en-US" altLang="ja-JP" dirty="0"/>
              <a:t>(</a:t>
            </a:r>
            <a:r>
              <a:rPr kumimoji="1" lang="ja-JP" altLang="en-US" dirty="0"/>
              <a:t>導入時、</a:t>
            </a:r>
            <a:r>
              <a:rPr kumimoji="1" lang="en-US" altLang="ja-JP" dirty="0"/>
              <a:t>ASP</a:t>
            </a:r>
            <a:r>
              <a:rPr kumimoji="1" lang="ja-JP" altLang="en-US" dirty="0"/>
              <a:t>運用</a:t>
            </a:r>
            <a:r>
              <a:rPr kumimoji="1" lang="en-US" altLang="ja-JP" dirty="0"/>
              <a:t>)</a:t>
            </a:r>
            <a:endParaRPr kumimoji="1" lang="ja-JP" altLang="en-US" dirty="0"/>
          </a:p>
        </p:txBody>
      </p:sp>
      <p:sp>
        <p:nvSpPr>
          <p:cNvPr id="1635" name="テキスト プレースホルダー 2"/>
          <p:cNvSpPr txBox="1"/>
          <p:nvPr/>
        </p:nvSpPr>
        <p:spPr>
          <a:xfrm>
            <a:off x="5877098" y="931495"/>
            <a:ext cx="2955202" cy="3416400"/>
          </a:xfrm>
          <a:prstGeom prst="rect">
            <a:avLst/>
          </a:prstGeom>
        </p:spPr>
        <p:txBody>
          <a:bodyPr vert="horz" lIns="0" tIns="45720" rIns="0" bIns="45720" rtlCol="0">
            <a:normAutofit/>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buClrTx/>
              <a:buFont typeface="Meiryo UI" panose="020B0604030504040204" pitchFamily="50" charset="-128"/>
              <a:buChar char="・"/>
            </a:pPr>
            <a:r>
              <a:rPr lang="en-US" altLang="ja-JP" sz="1200"/>
              <a:t>BizCard Pro</a:t>
            </a:r>
            <a:r>
              <a:rPr lang="ja-JP" altLang="en-US" sz="1200"/>
              <a:t>の本数はオペレーターの人数、</a:t>
            </a:r>
            <a:r>
              <a:rPr lang="en-US" altLang="ja-JP" sz="1200"/>
              <a:t>PC</a:t>
            </a:r>
            <a:r>
              <a:rPr lang="ja-JP" altLang="en-US" sz="1200"/>
              <a:t>の台数によって増減します。</a:t>
            </a:r>
            <a:endParaRPr lang="en-US" altLang="ja-JP" sz="1200"/>
          </a:p>
          <a:p>
            <a:pPr>
              <a:buClrTx/>
              <a:buFont typeface="Meiryo UI" panose="020B0604030504040204" pitchFamily="50" charset="-128"/>
              <a:buChar char="・"/>
            </a:pPr>
            <a:endParaRPr lang="en-US" altLang="ja-JP" sz="1200"/>
          </a:p>
          <a:p>
            <a:pPr>
              <a:buClrTx/>
              <a:buFont typeface="Meiryo UI" panose="020B0604030504040204" pitchFamily="50" charset="-128"/>
              <a:buChar char="・"/>
            </a:pPr>
            <a:r>
              <a:rPr lang="ja-JP" altLang="en-US" sz="1200"/>
              <a:t>パターン作成数は、お客様の対応可否によって増減します。</a:t>
            </a:r>
            <a:r>
              <a:rPr lang="en-US" altLang="ja-JP" sz="1050"/>
              <a:t>(</a:t>
            </a:r>
            <a:r>
              <a:rPr lang="ja-JP" altLang="en-US" sz="1050"/>
              <a:t>実績</a:t>
            </a:r>
            <a:r>
              <a:rPr lang="en-US" altLang="ja-JP" sz="1050"/>
              <a:t>:</a:t>
            </a:r>
            <a:r>
              <a:rPr lang="ja-JP" altLang="en-US" sz="1050"/>
              <a:t>最小</a:t>
            </a:r>
            <a:r>
              <a:rPr lang="en-US" altLang="ja-JP" sz="1050"/>
              <a:t>0</a:t>
            </a:r>
            <a:r>
              <a:rPr lang="ja-JP" altLang="en-US" sz="1050"/>
              <a:t>～最大</a:t>
            </a:r>
            <a:r>
              <a:rPr lang="en-US" altLang="ja-JP" sz="1050"/>
              <a:t>30)</a:t>
            </a:r>
          </a:p>
          <a:p>
            <a:pPr>
              <a:buClrTx/>
              <a:buFont typeface="Meiryo UI" panose="020B0604030504040204" pitchFamily="50" charset="-128"/>
              <a:buChar char="・"/>
            </a:pPr>
            <a:endParaRPr lang="en-US" altLang="ja-JP" sz="1200"/>
          </a:p>
          <a:p>
            <a:pPr>
              <a:buClrTx/>
              <a:buFont typeface="Meiryo UI" panose="020B0604030504040204" pitchFamily="50" charset="-128"/>
              <a:buChar char="・"/>
            </a:pPr>
            <a:r>
              <a:rPr lang="ja-JP" altLang="en-US" sz="1200"/>
              <a:t>初期運用サポートは、</a:t>
            </a:r>
            <a:r>
              <a:rPr lang="en-US" altLang="ja-JP" sz="1200"/>
              <a:t>Web</a:t>
            </a:r>
            <a:r>
              <a:rPr lang="ja-JP" altLang="en-US" sz="1200"/>
              <a:t>への各種登録代行や追加パターン作成、外字作成等の各種支援を行います。</a:t>
            </a:r>
            <a:endParaRPr lang="en-US" altLang="ja-JP" sz="1200"/>
          </a:p>
          <a:p>
            <a:pPr>
              <a:buClrTx/>
              <a:buFont typeface="Meiryo UI" panose="020B0604030504040204" pitchFamily="50" charset="-128"/>
              <a:buChar char="・"/>
            </a:pPr>
            <a:endParaRPr lang="en-US" altLang="ja-JP" sz="1200"/>
          </a:p>
          <a:p>
            <a:pPr>
              <a:buClrTx/>
              <a:buFont typeface="Meiryo UI" panose="020B0604030504040204" pitchFamily="50" charset="-128"/>
              <a:buChar char="・"/>
            </a:pPr>
            <a:r>
              <a:rPr lang="ja-JP" altLang="en-US" sz="1200"/>
              <a:t>文房具等の購買システムとの連携カスタマイズも実績があります。</a:t>
            </a:r>
            <a:endParaRPr lang="ja-JP" altLang="en-US" sz="1200" dirty="0"/>
          </a:p>
        </p:txBody>
      </p:sp>
      <p:sp>
        <p:nvSpPr>
          <p:cNvPr id="1636" name="スライド番号プレースホルダー 4"/>
          <p:cNvSpPr>
            <a:spLocks noGrp="1"/>
          </p:cNvSpPr>
          <p:nvPr>
            <p:ph type="sldNum" sz="quarter" idx="12"/>
          </p:nvPr>
        </p:nvSpPr>
        <p:spPr>
          <a:xfrm>
            <a:off x="8342439" y="4844839"/>
            <a:ext cx="617056" cy="273844"/>
          </a:xfrm>
        </p:spPr>
        <p:txBody>
          <a:bodyPr/>
          <a:lstStyle/>
          <a:p>
            <a:fld id="{00000000-1234-1234-1234-123412341234}" type="slidenum">
              <a:rPr lang="en-US" altLang="ja" sz="1000">
                <a:solidFill>
                  <a:schemeClr val="dk2"/>
                </a:solidFill>
              </a:rPr>
              <a:pPr/>
              <a:t>28</a:t>
            </a:fld>
            <a:endParaRPr lang="ja" altLang="en-US" sz="1000">
              <a:solidFill>
                <a:schemeClr val="dk2"/>
              </a:solidFill>
            </a:endParaRPr>
          </a:p>
        </p:txBody>
      </p:sp>
      <p:graphicFrame>
        <p:nvGraphicFramePr>
          <p:cNvPr id="1637" name="表 11"/>
          <p:cNvGraphicFramePr>
            <a:graphicFrameLocks noGrp="1"/>
          </p:cNvGraphicFramePr>
          <p:nvPr>
            <p:extLst>
              <p:ext uri="{D42A27DB-BD31-4B8C-83A1-F6EECF244321}">
                <p14:modId xmlns:p14="http://schemas.microsoft.com/office/powerpoint/2010/main" val="588170273"/>
              </p:ext>
            </p:extLst>
          </p:nvPr>
        </p:nvGraphicFramePr>
        <p:xfrm>
          <a:off x="311700" y="931495"/>
          <a:ext cx="5424082" cy="3337560"/>
        </p:xfrm>
        <a:graphic>
          <a:graphicData uri="http://schemas.openxmlformats.org/drawingml/2006/table">
            <a:tbl>
              <a:tblPr firstRow="1" lastRow="1" bandRow="1">
                <a:tableStyleId>{5C22544A-7EE6-4342-B048-85BDC9FD1C3A}</a:tableStyleId>
              </a:tblPr>
              <a:tblGrid>
                <a:gridCol w="3401492">
                  <a:extLst>
                    <a:ext uri="{9D8B030D-6E8A-4147-A177-3AD203B41FA5}">
                      <a16:colId xmlns:a16="http://schemas.microsoft.com/office/drawing/2014/main" val="20000"/>
                    </a:ext>
                  </a:extLst>
                </a:gridCol>
                <a:gridCol w="704704">
                  <a:extLst>
                    <a:ext uri="{9D8B030D-6E8A-4147-A177-3AD203B41FA5}">
                      <a16:colId xmlns:a16="http://schemas.microsoft.com/office/drawing/2014/main" val="20001"/>
                    </a:ext>
                  </a:extLst>
                </a:gridCol>
                <a:gridCol w="1317886">
                  <a:extLst>
                    <a:ext uri="{9D8B030D-6E8A-4147-A177-3AD203B41FA5}">
                      <a16:colId xmlns:a16="http://schemas.microsoft.com/office/drawing/2014/main" val="20002"/>
                    </a:ext>
                  </a:extLst>
                </a:gridCol>
              </a:tblGrid>
              <a:tr h="370840">
                <a:tc>
                  <a:txBody>
                    <a:bodyPr/>
                    <a:lstStyle/>
                    <a:p>
                      <a:pPr algn="ctr"/>
                      <a:r>
                        <a:rPr kumimoji="1" lang="ja-JP" altLang="en-US" dirty="0">
                          <a:solidFill>
                            <a:schemeClr val="tx1"/>
                          </a:solidFill>
                          <a:latin typeface="Meiryo UI" panose="020B0604030504040204" pitchFamily="50" charset="-128"/>
                          <a:ea typeface="Meiryo UI" panose="020B0604030504040204" pitchFamily="50" charset="-128"/>
                        </a:rPr>
                        <a:t>品名</a:t>
                      </a:r>
                    </a:p>
                  </a:txBody>
                  <a:tcPr/>
                </a:tc>
                <a:tc>
                  <a:txBody>
                    <a:bodyPr/>
                    <a:lstStyle/>
                    <a:p>
                      <a:pPr algn="ctr"/>
                      <a:r>
                        <a:rPr kumimoji="1" lang="ja-JP" altLang="en-US" dirty="0">
                          <a:solidFill>
                            <a:schemeClr val="tx1"/>
                          </a:solidFill>
                          <a:latin typeface="Meiryo UI" panose="020B0604030504040204" pitchFamily="50" charset="-128"/>
                          <a:ea typeface="Meiryo UI" panose="020B0604030504040204" pitchFamily="50" charset="-128"/>
                        </a:rPr>
                        <a:t>数量</a:t>
                      </a:r>
                    </a:p>
                  </a:txBody>
                  <a:tcPr/>
                </a:tc>
                <a:tc>
                  <a:txBody>
                    <a:bodyPr/>
                    <a:lstStyle/>
                    <a:p>
                      <a:pPr algn="ctr"/>
                      <a:r>
                        <a:rPr kumimoji="1" lang="ja-JP" altLang="en-US" dirty="0">
                          <a:solidFill>
                            <a:schemeClr val="tx1"/>
                          </a:solidFill>
                          <a:latin typeface="Meiryo UI" panose="020B0604030504040204" pitchFamily="50" charset="-128"/>
                          <a:ea typeface="Meiryo UI" panose="020B0604030504040204" pitchFamily="50" charset="-128"/>
                        </a:rPr>
                        <a:t>標準価格</a:t>
                      </a:r>
                    </a:p>
                  </a:txBody>
                  <a:tcPr/>
                </a:tc>
                <a:extLst>
                  <a:ext uri="{0D108BD9-81ED-4DB2-BD59-A6C34878D82A}">
                    <a16:rowId xmlns:a16="http://schemas.microsoft.com/office/drawing/2014/main" val="10000"/>
                  </a:ext>
                </a:extLst>
              </a:tr>
              <a:tr h="370840">
                <a:tc>
                  <a:txBody>
                    <a:bodyPr/>
                    <a:lstStyle/>
                    <a:p>
                      <a:r>
                        <a:rPr kumimoji="1" lang="en-US" altLang="ja-JP" dirty="0" err="1">
                          <a:solidFill>
                            <a:schemeClr val="tx1"/>
                          </a:solidFill>
                          <a:latin typeface="Meiryo UI" panose="020B0604030504040204" pitchFamily="50" charset="-128"/>
                          <a:ea typeface="Meiryo UI" panose="020B0604030504040204" pitchFamily="50" charset="-128"/>
                        </a:rPr>
                        <a:t>BizCard</a:t>
                      </a:r>
                      <a:r>
                        <a:rPr kumimoji="1" lang="en-US" altLang="ja-JP" dirty="0">
                          <a:solidFill>
                            <a:schemeClr val="tx1"/>
                          </a:solidFill>
                          <a:latin typeface="Meiryo UI" panose="020B0604030504040204" pitchFamily="50" charset="-128"/>
                          <a:ea typeface="Meiryo UI" panose="020B0604030504040204" pitchFamily="50" charset="-128"/>
                        </a:rPr>
                        <a:t> Web</a:t>
                      </a:r>
                      <a:r>
                        <a:rPr kumimoji="1" lang="ja-JP" altLang="en-US" baseline="0" dirty="0">
                          <a:solidFill>
                            <a:schemeClr val="tx1"/>
                          </a:solidFill>
                          <a:latin typeface="Meiryo UI" panose="020B0604030504040204" pitchFamily="50" charset="-128"/>
                          <a:ea typeface="Meiryo UI" panose="020B0604030504040204" pitchFamily="50" charset="-128"/>
                        </a:rPr>
                        <a:t> </a:t>
                      </a:r>
                      <a:r>
                        <a:rPr kumimoji="1" lang="en-US" altLang="ja-JP" baseline="0" dirty="0">
                          <a:solidFill>
                            <a:schemeClr val="tx1"/>
                          </a:solidFill>
                          <a:latin typeface="Meiryo UI" panose="020B0604030504040204" pitchFamily="50" charset="-128"/>
                          <a:ea typeface="Meiryo UI" panose="020B0604030504040204" pitchFamily="50" charset="-128"/>
                        </a:rPr>
                        <a:t>ASP</a:t>
                      </a:r>
                      <a:r>
                        <a:rPr kumimoji="1" lang="ja-JP" altLang="en-US" baseline="0" dirty="0">
                          <a:solidFill>
                            <a:schemeClr val="tx1"/>
                          </a:solidFill>
                          <a:latin typeface="Meiryo UI" panose="020B0604030504040204" pitchFamily="50" charset="-128"/>
                          <a:ea typeface="Meiryo UI" panose="020B0604030504040204" pitchFamily="50" charset="-128"/>
                        </a:rPr>
                        <a:t>開設</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350,000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1"/>
                  </a:ext>
                </a:extLst>
              </a:tr>
              <a:tr h="370840">
                <a:tc>
                  <a:txBody>
                    <a:bodyPr/>
                    <a:lstStyle/>
                    <a:p>
                      <a:r>
                        <a:rPr kumimoji="1" lang="en-US" altLang="ja-JP" dirty="0" err="1">
                          <a:solidFill>
                            <a:schemeClr val="tx1"/>
                          </a:solidFill>
                          <a:latin typeface="Meiryo UI" panose="020B0604030504040204" pitchFamily="50" charset="-128"/>
                          <a:ea typeface="Meiryo UI" panose="020B0604030504040204" pitchFamily="50" charset="-128"/>
                        </a:rPr>
                        <a:t>BizCard</a:t>
                      </a:r>
                      <a:r>
                        <a:rPr kumimoji="1" lang="en-US" altLang="ja-JP" dirty="0">
                          <a:solidFill>
                            <a:schemeClr val="tx1"/>
                          </a:solidFill>
                          <a:latin typeface="Meiryo UI" panose="020B0604030504040204" pitchFamily="50" charset="-128"/>
                          <a:ea typeface="Meiryo UI" panose="020B0604030504040204" pitchFamily="50" charset="-128"/>
                        </a:rPr>
                        <a:t> Pro ver.5 </a:t>
                      </a:r>
                      <a:r>
                        <a:rPr kumimoji="1" lang="ja-JP" altLang="en-US" dirty="0">
                          <a:solidFill>
                            <a:schemeClr val="tx1"/>
                          </a:solidFill>
                          <a:latin typeface="Meiryo UI" panose="020B0604030504040204" pitchFamily="50" charset="-128"/>
                          <a:ea typeface="Meiryo UI" panose="020B0604030504040204" pitchFamily="50" charset="-128"/>
                        </a:rPr>
                        <a:t>標準版</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650,000</a:t>
                      </a:r>
                    </a:p>
                  </a:txBody>
                  <a:tcPr/>
                </a:tc>
                <a:extLst>
                  <a:ext uri="{0D108BD9-81ED-4DB2-BD59-A6C34878D82A}">
                    <a16:rowId xmlns:a16="http://schemas.microsoft.com/office/drawing/2014/main" val="10002"/>
                  </a:ext>
                </a:extLst>
              </a:tr>
              <a:tr h="370840">
                <a:tc>
                  <a:txBody>
                    <a:bodyPr/>
                    <a:lstStyle/>
                    <a:p>
                      <a:r>
                        <a:rPr kumimoji="1" lang="en-US" altLang="ja-JP" dirty="0" err="1">
                          <a:solidFill>
                            <a:schemeClr val="tx1"/>
                          </a:solidFill>
                          <a:latin typeface="Meiryo UI" panose="020B0604030504040204" pitchFamily="50" charset="-128"/>
                          <a:ea typeface="Meiryo UI" panose="020B0604030504040204" pitchFamily="50" charset="-128"/>
                        </a:rPr>
                        <a:t>BizCard</a:t>
                      </a:r>
                      <a:r>
                        <a:rPr kumimoji="1" lang="en-US" altLang="ja-JP" dirty="0">
                          <a:solidFill>
                            <a:schemeClr val="tx1"/>
                          </a:solidFill>
                          <a:latin typeface="Meiryo UI" panose="020B0604030504040204" pitchFamily="50" charset="-128"/>
                          <a:ea typeface="Meiryo UI" panose="020B0604030504040204" pitchFamily="50" charset="-128"/>
                        </a:rPr>
                        <a:t> Pro ver.5 </a:t>
                      </a:r>
                      <a:r>
                        <a:rPr kumimoji="1" lang="ja-JP" altLang="en-US" dirty="0">
                          <a:solidFill>
                            <a:schemeClr val="tx1"/>
                          </a:solidFill>
                          <a:latin typeface="Meiryo UI" panose="020B0604030504040204" pitchFamily="50" charset="-128"/>
                          <a:ea typeface="Meiryo UI" panose="020B0604030504040204" pitchFamily="50" charset="-128"/>
                        </a:rPr>
                        <a:t>定義作成ツールレス版*</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450,000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3"/>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パターン作成代行</a:t>
                      </a:r>
                      <a:r>
                        <a:rPr kumimoji="1" lang="en-US" altLang="ja-JP" dirty="0">
                          <a:solidFill>
                            <a:schemeClr val="tx1"/>
                          </a:solidFill>
                          <a:latin typeface="Meiryo UI" panose="020B0604030504040204" pitchFamily="50" charset="-128"/>
                          <a:ea typeface="Meiryo UI" panose="020B0604030504040204" pitchFamily="50" charset="-128"/>
                        </a:rPr>
                        <a:t>*</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5</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100,000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4"/>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初期運用サポート</a:t>
                      </a:r>
                      <a:r>
                        <a:rPr kumimoji="1" lang="en-US" altLang="ja-JP" dirty="0">
                          <a:solidFill>
                            <a:schemeClr val="tx1"/>
                          </a:solidFill>
                          <a:latin typeface="Meiryo UI" panose="020B0604030504040204" pitchFamily="50" charset="-128"/>
                          <a:ea typeface="Meiryo UI" panose="020B0604030504040204" pitchFamily="50" charset="-128"/>
                        </a:rPr>
                        <a:t>*</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5</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250,000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5"/>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セットアップ</a:t>
                      </a:r>
                      <a:r>
                        <a:rPr kumimoji="1" lang="en-US" altLang="ja-JP" dirty="0">
                          <a:solidFill>
                            <a:schemeClr val="tx1"/>
                          </a:solidFill>
                          <a:latin typeface="Meiryo UI" panose="020B0604030504040204" pitchFamily="50" charset="-128"/>
                          <a:ea typeface="Meiryo UI" panose="020B0604030504040204" pitchFamily="50" charset="-128"/>
                        </a:rPr>
                        <a:t>/</a:t>
                      </a:r>
                      <a:r>
                        <a:rPr kumimoji="1" lang="ja-JP" altLang="en-US" dirty="0">
                          <a:solidFill>
                            <a:schemeClr val="tx1"/>
                          </a:solidFill>
                          <a:latin typeface="Meiryo UI" panose="020B0604030504040204" pitchFamily="50" charset="-128"/>
                          <a:ea typeface="Meiryo UI" panose="020B0604030504040204" pitchFamily="50" charset="-128"/>
                        </a:rPr>
                        <a:t>操作指導</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150,000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6"/>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ソフトウェア保守</a:t>
                      </a:r>
                      <a:r>
                        <a:rPr kumimoji="1" lang="en-US" altLang="ja-JP" sz="1050" dirty="0">
                          <a:solidFill>
                            <a:schemeClr val="tx1"/>
                          </a:solidFill>
                          <a:latin typeface="Meiryo UI" panose="020B0604030504040204" pitchFamily="50" charset="-128"/>
                          <a:ea typeface="Meiryo UI" panose="020B0604030504040204" pitchFamily="50" charset="-128"/>
                        </a:rPr>
                        <a:t>(1</a:t>
                      </a:r>
                      <a:r>
                        <a:rPr kumimoji="1" lang="ja-JP" altLang="en-US" sz="1050" dirty="0">
                          <a:solidFill>
                            <a:schemeClr val="tx1"/>
                          </a:solidFill>
                          <a:latin typeface="Meiryo UI" panose="020B0604030504040204" pitchFamily="50" charset="-128"/>
                          <a:ea typeface="Meiryo UI" panose="020B0604030504040204" pitchFamily="50" charset="-128"/>
                        </a:rPr>
                        <a:t>年</a:t>
                      </a:r>
                      <a:r>
                        <a:rPr kumimoji="1" lang="en-US" altLang="ja-JP" sz="1050" dirty="0">
                          <a:solidFill>
                            <a:schemeClr val="tx1"/>
                          </a:solidFill>
                          <a:latin typeface="Meiryo UI" panose="020B0604030504040204" pitchFamily="50" charset="-128"/>
                          <a:ea typeface="Meiryo UI" panose="020B0604030504040204" pitchFamily="50" charset="-128"/>
                        </a:rPr>
                        <a:t>)</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100,000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7"/>
                  </a:ext>
                </a:extLst>
              </a:tr>
              <a:tr h="370840">
                <a:tc>
                  <a:txBody>
                    <a:bodyPr/>
                    <a:lstStyle/>
                    <a:p>
                      <a:r>
                        <a:rPr kumimoji="1" lang="ja-JP" altLang="en-US" sz="1050" b="0" dirty="0">
                          <a:solidFill>
                            <a:schemeClr val="tx1"/>
                          </a:solidFill>
                          <a:latin typeface="Meiryo UI" panose="020B0604030504040204" pitchFamily="50" charset="-128"/>
                          <a:ea typeface="Meiryo UI" panose="020B0604030504040204" pitchFamily="50" charset="-128"/>
                        </a:rPr>
                        <a:t>*印はご要望に応じて増減します。</a:t>
                      </a:r>
                      <a:endParaRPr kumimoji="1" lang="ja-JP" altLang="en-US" b="0" dirty="0">
                        <a:solidFill>
                          <a:schemeClr val="tx1"/>
                        </a:solidFill>
                        <a:latin typeface="Meiryo UI" panose="020B0604030504040204" pitchFamily="50" charset="-128"/>
                        <a:ea typeface="Meiryo UI" panose="020B0604030504040204" pitchFamily="50" charset="-128"/>
                      </a:endParaRPr>
                    </a:p>
                  </a:txBody>
                  <a:tcPr anchor="ctr"/>
                </a:tc>
                <a:tc>
                  <a:txBody>
                    <a:bodyPr/>
                    <a:lstStyle/>
                    <a:p>
                      <a:pPr algn="r"/>
                      <a:r>
                        <a:rPr kumimoji="1" lang="ja-JP" altLang="en-US" dirty="0">
                          <a:solidFill>
                            <a:schemeClr val="tx1"/>
                          </a:solidFill>
                          <a:latin typeface="Meiryo UI" panose="020B0604030504040204" pitchFamily="50" charset="-128"/>
                          <a:ea typeface="Meiryo UI" panose="020B0604030504040204" pitchFamily="50" charset="-128"/>
                        </a:rPr>
                        <a:t>計</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2,050,000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28071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 name="タイトル 1"/>
          <p:cNvSpPr>
            <a:spLocks noGrp="1"/>
          </p:cNvSpPr>
          <p:nvPr>
            <p:ph type="title"/>
          </p:nvPr>
        </p:nvSpPr>
        <p:spPr>
          <a:xfrm>
            <a:off x="311700" y="224045"/>
            <a:ext cx="8520600" cy="572700"/>
          </a:xfrm>
        </p:spPr>
        <p:txBody>
          <a:bodyPr/>
          <a:lstStyle/>
          <a:p>
            <a:r>
              <a:rPr lang="ja-JP" altLang="en-US" dirty="0"/>
              <a:t>ランニング費用</a:t>
            </a:r>
            <a:r>
              <a:rPr kumimoji="1" lang="en-US" altLang="ja-JP" dirty="0"/>
              <a:t>(ASP</a:t>
            </a:r>
            <a:r>
              <a:rPr kumimoji="1" lang="ja-JP" altLang="en-US" dirty="0"/>
              <a:t>運用</a:t>
            </a:r>
            <a:r>
              <a:rPr kumimoji="1" lang="en-US" altLang="ja-JP" dirty="0"/>
              <a:t>)</a:t>
            </a:r>
            <a:endParaRPr kumimoji="1" lang="ja-JP" altLang="en-US" dirty="0"/>
          </a:p>
        </p:txBody>
      </p:sp>
      <p:sp>
        <p:nvSpPr>
          <p:cNvPr id="1640" name="テキスト プレースホルダー 2"/>
          <p:cNvSpPr txBox="1"/>
          <p:nvPr/>
        </p:nvSpPr>
        <p:spPr>
          <a:xfrm>
            <a:off x="5877098" y="931495"/>
            <a:ext cx="2955202" cy="3416400"/>
          </a:xfrm>
          <a:prstGeom prst="rect">
            <a:avLst/>
          </a:prstGeom>
        </p:spPr>
        <p:txBody>
          <a:bodyPr vert="horz" lIns="0" tIns="45720" rIns="0" bIns="45720" rtlCol="0">
            <a:normAutofit/>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buClrTx/>
              <a:buFont typeface="Meiryo UI" panose="020B0604030504040204" pitchFamily="50" charset="-128"/>
              <a:buChar char="・"/>
            </a:pPr>
            <a:r>
              <a:rPr lang="ja-JP" altLang="en-US" sz="1100" dirty="0"/>
              <a:t>毎月末に</a:t>
            </a:r>
            <a:r>
              <a:rPr lang="en-US" altLang="ja-JP" sz="1100" dirty="0"/>
              <a:t>Web</a:t>
            </a:r>
            <a:r>
              <a:rPr lang="ja-JP" altLang="en-US" sz="1100" dirty="0"/>
              <a:t>受注件数および登録依頼件数を集計し、利用料を請求させていただきます。</a:t>
            </a:r>
            <a:endParaRPr lang="en-US" altLang="ja-JP" sz="1100" dirty="0"/>
          </a:p>
          <a:p>
            <a:pPr>
              <a:buClrTx/>
              <a:buFont typeface="Meiryo UI" panose="020B0604030504040204" pitchFamily="50" charset="-128"/>
              <a:buChar char="・"/>
            </a:pPr>
            <a:r>
              <a:rPr lang="ja-JP" altLang="en-US" sz="1100" dirty="0"/>
              <a:t>サーバーフォント利用料は、</a:t>
            </a:r>
            <a:r>
              <a:rPr lang="en-US" altLang="ja-JP" sz="1100" dirty="0"/>
              <a:t>Web</a:t>
            </a:r>
            <a:r>
              <a:rPr lang="ja-JP" altLang="en-US" sz="1100" dirty="0"/>
              <a:t>プレビューをモリサワフォントで表示させる場合に必要なオプションです。</a:t>
            </a:r>
            <a:r>
              <a:rPr lang="en-US" altLang="ja-JP" sz="800" dirty="0">
                <a:solidFill>
                  <a:prstClr val="black">
                    <a:lumMod val="75000"/>
                    <a:lumOff val="25000"/>
                  </a:prstClr>
                </a:solidFill>
              </a:rPr>
              <a:t> (</a:t>
            </a:r>
            <a:r>
              <a:rPr lang="ja-JP" altLang="en-US" sz="800" dirty="0">
                <a:solidFill>
                  <a:prstClr val="black">
                    <a:lumMod val="75000"/>
                    <a:lumOff val="25000"/>
                  </a:prstClr>
                </a:solidFill>
              </a:rPr>
              <a:t>標準は</a:t>
            </a:r>
            <a:r>
              <a:rPr lang="en-US" altLang="ja-JP" sz="800" dirty="0">
                <a:solidFill>
                  <a:prstClr val="black">
                    <a:lumMod val="75000"/>
                    <a:lumOff val="25000"/>
                  </a:prstClr>
                </a:solidFill>
              </a:rPr>
              <a:t>Windows</a:t>
            </a:r>
            <a:r>
              <a:rPr lang="ja-JP" altLang="en-US" sz="800" dirty="0">
                <a:solidFill>
                  <a:prstClr val="black">
                    <a:lumMod val="75000"/>
                    <a:lumOff val="25000"/>
                  </a:prstClr>
                </a:solidFill>
              </a:rPr>
              <a:t>搭載フォントで置換</a:t>
            </a:r>
            <a:r>
              <a:rPr lang="en-US" altLang="ja-JP" sz="800" dirty="0">
                <a:solidFill>
                  <a:prstClr val="black">
                    <a:lumMod val="75000"/>
                    <a:lumOff val="25000"/>
                  </a:prstClr>
                </a:solidFill>
              </a:rPr>
              <a:t>)</a:t>
            </a:r>
          </a:p>
          <a:p>
            <a:pPr>
              <a:buClrTx/>
              <a:buFont typeface="Meiryo UI" panose="020B0604030504040204" pitchFamily="50" charset="-128"/>
              <a:buChar char="・"/>
            </a:pPr>
            <a:r>
              <a:rPr lang="ja-JP" altLang="en-US" sz="1100" dirty="0"/>
              <a:t>独自ドメイン利用料は、お客様独自のドメイン名にて運用される場合に必要なオプションです。</a:t>
            </a:r>
            <a:r>
              <a:rPr lang="en-US" altLang="ja-JP" sz="800" dirty="0"/>
              <a:t>(</a:t>
            </a:r>
            <a:r>
              <a:rPr lang="ja-JP" altLang="en-US" sz="800" dirty="0"/>
              <a:t>標準は共有ドメイン</a:t>
            </a:r>
            <a:r>
              <a:rPr lang="en-US" altLang="ja-JP" sz="800" dirty="0"/>
              <a:t>)</a:t>
            </a:r>
          </a:p>
          <a:p>
            <a:pPr>
              <a:buClrTx/>
              <a:buFont typeface="Meiryo UI" panose="020B0604030504040204" pitchFamily="50" charset="-128"/>
              <a:buChar char="・"/>
            </a:pPr>
            <a:endParaRPr lang="en-US" altLang="ja-JP" sz="900" dirty="0"/>
          </a:p>
          <a:p>
            <a:pPr marL="0" indent="0">
              <a:spcBef>
                <a:spcPts val="150"/>
              </a:spcBef>
              <a:buClrTx/>
              <a:buNone/>
            </a:pPr>
            <a:r>
              <a:rPr lang="en-US" altLang="ja-JP" sz="900" dirty="0"/>
              <a:t>[</a:t>
            </a:r>
            <a:r>
              <a:rPr lang="ja-JP" altLang="en-US" sz="900" dirty="0"/>
              <a:t>ご請求例</a:t>
            </a:r>
            <a:r>
              <a:rPr lang="en-US" altLang="ja-JP" sz="900" dirty="0"/>
              <a:t>]</a:t>
            </a:r>
          </a:p>
          <a:p>
            <a:pPr>
              <a:spcBef>
                <a:spcPts val="150"/>
              </a:spcBef>
              <a:buClrTx/>
              <a:buFont typeface="Meiryo UI" panose="020B0604030504040204" pitchFamily="50" charset="-128"/>
              <a:buChar char="・"/>
            </a:pPr>
            <a:r>
              <a:rPr lang="ja-JP" altLang="en-US" sz="900" b="1" dirty="0"/>
              <a:t>月</a:t>
            </a:r>
            <a:r>
              <a:rPr lang="en-US" altLang="ja-JP" sz="900" b="1" dirty="0"/>
              <a:t>300</a:t>
            </a:r>
            <a:r>
              <a:rPr lang="ja-JP" altLang="en-US" sz="900" b="1" dirty="0"/>
              <a:t>件の</a:t>
            </a:r>
            <a:r>
              <a:rPr lang="ja-JP" altLang="en-US" sz="900" dirty="0"/>
              <a:t>受注の場合</a:t>
            </a:r>
            <a:endParaRPr lang="en-US" altLang="ja-JP" sz="900" dirty="0"/>
          </a:p>
          <a:p>
            <a:pPr marL="0" indent="0">
              <a:spcBef>
                <a:spcPts val="150"/>
              </a:spcBef>
              <a:buClrTx/>
              <a:buNone/>
            </a:pPr>
            <a:r>
              <a:rPr lang="ja-JP" altLang="en-US" sz="900" dirty="0"/>
              <a:t>⇒基本料</a:t>
            </a:r>
            <a:r>
              <a:rPr lang="en-US" altLang="ja-JP" sz="900" dirty="0"/>
              <a:t>7,000</a:t>
            </a:r>
            <a:r>
              <a:rPr lang="ja-JP" altLang="en-US" sz="900" dirty="0"/>
              <a:t>円</a:t>
            </a:r>
            <a:r>
              <a:rPr lang="en-US" altLang="ja-JP" sz="900" dirty="0"/>
              <a:t>+</a:t>
            </a:r>
            <a:r>
              <a:rPr lang="ja-JP" altLang="en-US" sz="900" dirty="0"/>
              <a:t>超過利用料</a:t>
            </a:r>
            <a:r>
              <a:rPr lang="en-US" altLang="ja-JP" sz="900" dirty="0"/>
              <a:t>200</a:t>
            </a:r>
            <a:r>
              <a:rPr lang="ja-JP" altLang="en-US" sz="900" dirty="0"/>
              <a:t>件</a:t>
            </a:r>
            <a:r>
              <a:rPr lang="en-US" altLang="ja-JP" sz="900" dirty="0"/>
              <a:t>x80</a:t>
            </a:r>
            <a:r>
              <a:rPr lang="ja-JP" altLang="en-US" sz="900" dirty="0"/>
              <a:t>円</a:t>
            </a:r>
            <a:r>
              <a:rPr lang="en-US" altLang="ja-JP" sz="900" dirty="0"/>
              <a:t>= </a:t>
            </a:r>
            <a:r>
              <a:rPr lang="en-US" altLang="ja-JP" sz="900" b="1" dirty="0"/>
              <a:t>23,000</a:t>
            </a:r>
            <a:r>
              <a:rPr lang="ja-JP" altLang="en-US" sz="900" b="1" dirty="0"/>
              <a:t>円</a:t>
            </a:r>
            <a:endParaRPr lang="en-US" altLang="ja-JP" sz="900" b="1" dirty="0"/>
          </a:p>
          <a:p>
            <a:pPr>
              <a:spcBef>
                <a:spcPts val="150"/>
              </a:spcBef>
              <a:buClrTx/>
              <a:buFont typeface="Meiryo UI" panose="020B0604030504040204" pitchFamily="50" charset="-128"/>
              <a:buChar char="・"/>
            </a:pPr>
            <a:endParaRPr lang="en-US" altLang="ja-JP" sz="900" dirty="0"/>
          </a:p>
          <a:p>
            <a:pPr>
              <a:spcBef>
                <a:spcPts val="150"/>
              </a:spcBef>
              <a:buClrTx/>
              <a:buFont typeface="Meiryo UI" panose="020B0604030504040204" pitchFamily="50" charset="-128"/>
              <a:buChar char="・"/>
            </a:pPr>
            <a:r>
              <a:rPr lang="en-US" altLang="ja-JP" sz="900" dirty="0"/>
              <a:t>3</a:t>
            </a:r>
            <a:r>
              <a:rPr lang="ja-JP" altLang="en-US" sz="900" dirty="0"/>
              <a:t>パターンの登録、</a:t>
            </a:r>
            <a:r>
              <a:rPr lang="en-US" altLang="ja-JP" sz="900" dirty="0"/>
              <a:t>1</a:t>
            </a:r>
            <a:r>
              <a:rPr lang="ja-JP" altLang="en-US" sz="900" dirty="0"/>
              <a:t>回のイメージ登録</a:t>
            </a:r>
            <a:endParaRPr lang="en-US" altLang="ja-JP" sz="900" dirty="0"/>
          </a:p>
          <a:p>
            <a:pPr marL="0" indent="0">
              <a:spcBef>
                <a:spcPts val="150"/>
              </a:spcBef>
              <a:buClrTx/>
              <a:buNone/>
            </a:pPr>
            <a:r>
              <a:rPr lang="ja-JP" altLang="en-US" sz="900" dirty="0"/>
              <a:t>⇒</a:t>
            </a:r>
            <a:r>
              <a:rPr lang="en-US" altLang="ja-JP" sz="900" dirty="0" err="1"/>
              <a:t>3x200</a:t>
            </a:r>
            <a:r>
              <a:rPr lang="ja-JP" altLang="en-US" sz="900" dirty="0"/>
              <a:t>円</a:t>
            </a:r>
            <a:r>
              <a:rPr lang="en-US" altLang="ja-JP" sz="900" dirty="0"/>
              <a:t>+500</a:t>
            </a:r>
            <a:r>
              <a:rPr lang="ja-JP" altLang="en-US" sz="900" dirty="0"/>
              <a:t>円</a:t>
            </a:r>
            <a:r>
              <a:rPr lang="en-US" altLang="ja-JP" sz="900" dirty="0"/>
              <a:t>= 1,100</a:t>
            </a:r>
            <a:r>
              <a:rPr lang="ja-JP" altLang="en-US" sz="900" dirty="0"/>
              <a:t>円</a:t>
            </a:r>
            <a:endParaRPr lang="en-US" altLang="ja-JP" sz="900" dirty="0"/>
          </a:p>
        </p:txBody>
      </p:sp>
      <p:sp>
        <p:nvSpPr>
          <p:cNvPr id="1641" name="スライド番号プレースホルダー 4"/>
          <p:cNvSpPr>
            <a:spLocks noGrp="1"/>
          </p:cNvSpPr>
          <p:nvPr>
            <p:ph type="sldNum" sz="quarter" idx="12"/>
          </p:nvPr>
        </p:nvSpPr>
        <p:spPr>
          <a:xfrm>
            <a:off x="8342439" y="4844839"/>
            <a:ext cx="617056" cy="273844"/>
          </a:xfrm>
        </p:spPr>
        <p:txBody>
          <a:bodyPr/>
          <a:lstStyle/>
          <a:p>
            <a:fld id="{00000000-1234-1234-1234-123412341234}" type="slidenum">
              <a:rPr lang="en-US" altLang="ja" sz="1000">
                <a:solidFill>
                  <a:schemeClr val="dk2"/>
                </a:solidFill>
              </a:rPr>
              <a:pPr/>
              <a:t>29</a:t>
            </a:fld>
            <a:endParaRPr lang="ja" altLang="en-US" sz="1000">
              <a:solidFill>
                <a:schemeClr val="dk2"/>
              </a:solidFill>
            </a:endParaRPr>
          </a:p>
        </p:txBody>
      </p:sp>
      <p:graphicFrame>
        <p:nvGraphicFramePr>
          <p:cNvPr id="1642" name="表 7"/>
          <p:cNvGraphicFramePr>
            <a:graphicFrameLocks noGrp="1"/>
          </p:cNvGraphicFramePr>
          <p:nvPr>
            <p:extLst>
              <p:ext uri="{D42A27DB-BD31-4B8C-83A1-F6EECF244321}">
                <p14:modId xmlns:p14="http://schemas.microsoft.com/office/powerpoint/2010/main" val="798400278"/>
              </p:ext>
            </p:extLst>
          </p:nvPr>
        </p:nvGraphicFramePr>
        <p:xfrm>
          <a:off x="311700" y="931495"/>
          <a:ext cx="5424082" cy="2966720"/>
        </p:xfrm>
        <a:graphic>
          <a:graphicData uri="http://schemas.openxmlformats.org/drawingml/2006/table">
            <a:tbl>
              <a:tblPr firstRow="1" bandRow="1">
                <a:tableStyleId>{5C22544A-7EE6-4342-B048-85BDC9FD1C3A}</a:tableStyleId>
              </a:tblPr>
              <a:tblGrid>
                <a:gridCol w="3401492">
                  <a:extLst>
                    <a:ext uri="{9D8B030D-6E8A-4147-A177-3AD203B41FA5}">
                      <a16:colId xmlns:a16="http://schemas.microsoft.com/office/drawing/2014/main" val="20000"/>
                    </a:ext>
                  </a:extLst>
                </a:gridCol>
                <a:gridCol w="704704">
                  <a:extLst>
                    <a:ext uri="{9D8B030D-6E8A-4147-A177-3AD203B41FA5}">
                      <a16:colId xmlns:a16="http://schemas.microsoft.com/office/drawing/2014/main" val="20001"/>
                    </a:ext>
                  </a:extLst>
                </a:gridCol>
                <a:gridCol w="1317886">
                  <a:extLst>
                    <a:ext uri="{9D8B030D-6E8A-4147-A177-3AD203B41FA5}">
                      <a16:colId xmlns:a16="http://schemas.microsoft.com/office/drawing/2014/main" val="20002"/>
                    </a:ext>
                  </a:extLst>
                </a:gridCol>
              </a:tblGrid>
              <a:tr h="370840">
                <a:tc>
                  <a:txBody>
                    <a:bodyPr/>
                    <a:lstStyle/>
                    <a:p>
                      <a:pPr algn="ctr"/>
                      <a:r>
                        <a:rPr kumimoji="1" lang="ja-JP" altLang="en-US" dirty="0">
                          <a:solidFill>
                            <a:schemeClr val="tx1"/>
                          </a:solidFill>
                          <a:latin typeface="Meiryo UI" panose="020B0604030504040204" pitchFamily="50" charset="-128"/>
                          <a:ea typeface="Meiryo UI" panose="020B0604030504040204" pitchFamily="50" charset="-128"/>
                        </a:rPr>
                        <a:t>品名</a:t>
                      </a:r>
                    </a:p>
                  </a:txBody>
                  <a:tcPr/>
                </a:tc>
                <a:tc>
                  <a:txBody>
                    <a:bodyPr/>
                    <a:lstStyle/>
                    <a:p>
                      <a:pPr algn="ctr"/>
                      <a:r>
                        <a:rPr kumimoji="1" lang="ja-JP" altLang="en-US" dirty="0">
                          <a:solidFill>
                            <a:schemeClr val="tx1"/>
                          </a:solidFill>
                          <a:latin typeface="Meiryo UI" panose="020B0604030504040204" pitchFamily="50" charset="-128"/>
                          <a:ea typeface="Meiryo UI" panose="020B0604030504040204" pitchFamily="50" charset="-128"/>
                        </a:rPr>
                        <a:t>数量</a:t>
                      </a:r>
                    </a:p>
                  </a:txBody>
                  <a:tcPr/>
                </a:tc>
                <a:tc>
                  <a:txBody>
                    <a:bodyPr/>
                    <a:lstStyle/>
                    <a:p>
                      <a:pPr algn="ctr"/>
                      <a:r>
                        <a:rPr kumimoji="1" lang="ja-JP" altLang="en-US" dirty="0">
                          <a:solidFill>
                            <a:schemeClr val="tx1"/>
                          </a:solidFill>
                          <a:latin typeface="Meiryo UI" panose="020B0604030504040204" pitchFamily="50" charset="-128"/>
                          <a:ea typeface="Meiryo UI" panose="020B0604030504040204" pitchFamily="50" charset="-128"/>
                        </a:rPr>
                        <a:t>標準価格</a:t>
                      </a:r>
                    </a:p>
                  </a:txBody>
                  <a:tcPr/>
                </a:tc>
                <a:extLst>
                  <a:ext uri="{0D108BD9-81ED-4DB2-BD59-A6C34878D82A}">
                    <a16:rowId xmlns:a16="http://schemas.microsoft.com/office/drawing/2014/main" val="10000"/>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基本料 </a:t>
                      </a: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月</a:t>
                      </a:r>
                      <a:r>
                        <a:rPr kumimoji="1" lang="en-US" altLang="ja-JP" sz="1050" dirty="0">
                          <a:solidFill>
                            <a:schemeClr val="tx1"/>
                          </a:solidFill>
                          <a:latin typeface="Meiryo UI" panose="020B0604030504040204" pitchFamily="50" charset="-128"/>
                          <a:ea typeface="Meiryo UI" panose="020B0604030504040204" pitchFamily="50" charset="-128"/>
                        </a:rPr>
                        <a:t>100</a:t>
                      </a:r>
                      <a:r>
                        <a:rPr kumimoji="1" lang="ja-JP" altLang="en-US" sz="1050" dirty="0">
                          <a:solidFill>
                            <a:schemeClr val="tx1"/>
                          </a:solidFill>
                          <a:latin typeface="Meiryo UI" panose="020B0604030504040204" pitchFamily="50" charset="-128"/>
                          <a:ea typeface="Meiryo UI" panose="020B0604030504040204" pitchFamily="50" charset="-128"/>
                        </a:rPr>
                        <a:t>件まで一律</a:t>
                      </a:r>
                      <a:r>
                        <a:rPr kumimoji="1" lang="en-US" altLang="ja-JP" sz="1050" dirty="0">
                          <a:solidFill>
                            <a:schemeClr val="tx1"/>
                          </a:solidFill>
                          <a:latin typeface="Meiryo UI" panose="020B0604030504040204" pitchFamily="50" charset="-128"/>
                          <a:ea typeface="Meiryo UI" panose="020B0604030504040204" pitchFamily="50" charset="-128"/>
                        </a:rPr>
                        <a:t>)</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ヶ月</a:t>
                      </a:r>
                      <a:endParaRPr kumimoji="1" lang="en-US" altLang="ja-JP"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9,000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1"/>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超過利用料 </a:t>
                      </a: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月</a:t>
                      </a:r>
                      <a:r>
                        <a:rPr kumimoji="1" lang="en-US" altLang="ja-JP" sz="1050" dirty="0">
                          <a:solidFill>
                            <a:schemeClr val="tx1"/>
                          </a:solidFill>
                          <a:latin typeface="Meiryo UI" panose="020B0604030504040204" pitchFamily="50" charset="-128"/>
                          <a:ea typeface="Meiryo UI" panose="020B0604030504040204" pitchFamily="50" charset="-128"/>
                        </a:rPr>
                        <a:t>101</a:t>
                      </a:r>
                      <a:r>
                        <a:rPr kumimoji="1" lang="ja-JP" altLang="en-US" sz="1050" dirty="0">
                          <a:solidFill>
                            <a:schemeClr val="tx1"/>
                          </a:solidFill>
                          <a:latin typeface="Meiryo UI" panose="020B0604030504040204" pitchFamily="50" charset="-128"/>
                          <a:ea typeface="Meiryo UI" panose="020B0604030504040204" pitchFamily="50" charset="-128"/>
                        </a:rPr>
                        <a:t>件目～</a:t>
                      </a:r>
                      <a:r>
                        <a:rPr kumimoji="1" lang="en-US" altLang="ja-JP" sz="1050" dirty="0">
                          <a:solidFill>
                            <a:schemeClr val="tx1"/>
                          </a:solidFill>
                          <a:latin typeface="Meiryo UI" panose="020B0604030504040204" pitchFamily="50" charset="-128"/>
                          <a:ea typeface="Meiryo UI" panose="020B0604030504040204" pitchFamily="50" charset="-128"/>
                        </a:rPr>
                        <a:t>)</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件</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80</a:t>
                      </a:r>
                    </a:p>
                  </a:txBody>
                  <a:tcPr/>
                </a:tc>
                <a:extLst>
                  <a:ext uri="{0D108BD9-81ED-4DB2-BD59-A6C34878D82A}">
                    <a16:rowId xmlns:a16="http://schemas.microsoft.com/office/drawing/2014/main" val="10002"/>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パターン登録料</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件</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200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4"/>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イメージ登録料</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回</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500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5"/>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独自ドメイン利用料</a:t>
                      </a:r>
                      <a:r>
                        <a:rPr kumimoji="1" lang="en-US" altLang="ja-JP" dirty="0">
                          <a:solidFill>
                            <a:schemeClr val="tx1"/>
                          </a:solidFill>
                          <a:latin typeface="Meiryo UI" panose="020B0604030504040204" pitchFamily="50" charset="-128"/>
                          <a:ea typeface="Meiryo UI" panose="020B0604030504040204" pitchFamily="50" charset="-128"/>
                        </a:rPr>
                        <a:t>*</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ヶ月</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2,500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6"/>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サーバーフォント利用料*</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ヶ月</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3,000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7"/>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その他</a:t>
                      </a:r>
                      <a:r>
                        <a:rPr kumimoji="1" lang="en-US" altLang="ja-JP" dirty="0">
                          <a:solidFill>
                            <a:schemeClr val="tx1"/>
                          </a:solidFill>
                          <a:latin typeface="Meiryo UI" panose="020B0604030504040204" pitchFamily="50" charset="-128"/>
                          <a:ea typeface="Meiryo UI" panose="020B0604030504040204" pitchFamily="50" charset="-128"/>
                        </a:rPr>
                        <a:t>SE</a:t>
                      </a:r>
                      <a:r>
                        <a:rPr kumimoji="1" lang="ja-JP" altLang="en-US" dirty="0">
                          <a:solidFill>
                            <a:schemeClr val="tx1"/>
                          </a:solidFill>
                          <a:latin typeface="Meiryo UI" panose="020B0604030504040204" pitchFamily="50" charset="-128"/>
                          <a:ea typeface="Meiryo UI" panose="020B0604030504040204" pitchFamily="50" charset="-128"/>
                        </a:rPr>
                        <a:t>サービス</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時間</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6,000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038174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8" name="タイトル 1"/>
          <p:cNvSpPr>
            <a:spLocks noGrp="1"/>
          </p:cNvSpPr>
          <p:nvPr>
            <p:ph type="title"/>
          </p:nvPr>
        </p:nvSpPr>
        <p:spPr/>
        <p:txBody>
          <a:bodyPr/>
          <a:lstStyle/>
          <a:p>
            <a:r>
              <a:rPr kumimoji="1" lang="ja-JP" altLang="en-US" dirty="0"/>
              <a:t>エイシスについて</a:t>
            </a:r>
          </a:p>
        </p:txBody>
      </p:sp>
      <p:sp>
        <p:nvSpPr>
          <p:cNvPr id="1099" name="テキスト プレースホルダー 2"/>
          <p:cNvSpPr>
            <a:spLocks noGrp="1"/>
          </p:cNvSpPr>
          <p:nvPr>
            <p:ph type="body" idx="1"/>
          </p:nvPr>
        </p:nvSpPr>
        <p:spPr>
          <a:xfrm>
            <a:off x="311700" y="931495"/>
            <a:ext cx="8520600" cy="3662276"/>
          </a:xfrm>
        </p:spPr>
        <p:txBody>
          <a:bodyPr>
            <a:normAutofit/>
          </a:bodyPr>
          <a:lstStyle/>
          <a:p>
            <a:pPr>
              <a:lnSpc>
                <a:spcPct val="150000"/>
              </a:lnSpc>
            </a:pPr>
            <a:r>
              <a:rPr lang="ja-JP" altLang="en-US" dirty="0"/>
              <a:t>設立            </a:t>
            </a:r>
            <a:r>
              <a:rPr lang="en-US" altLang="ja-JP" dirty="0"/>
              <a:t>1994</a:t>
            </a:r>
            <a:r>
              <a:rPr lang="ja-JP" altLang="en-US" dirty="0"/>
              <a:t>年</a:t>
            </a:r>
            <a:r>
              <a:rPr lang="en-US" altLang="ja-JP" dirty="0"/>
              <a:t>2</a:t>
            </a:r>
            <a:r>
              <a:rPr lang="ja-JP" altLang="en-US" dirty="0"/>
              <a:t>月</a:t>
            </a:r>
            <a:r>
              <a:rPr lang="en-US" altLang="ja-JP" dirty="0"/>
              <a:t>1</a:t>
            </a:r>
            <a:r>
              <a:rPr lang="ja-JP" altLang="en-US" dirty="0"/>
              <a:t>日</a:t>
            </a:r>
          </a:p>
          <a:p>
            <a:pPr>
              <a:lnSpc>
                <a:spcPct val="150000"/>
              </a:lnSpc>
            </a:pPr>
            <a:r>
              <a:rPr lang="ja-JP" altLang="en-US" dirty="0"/>
              <a:t>資本金　　　　　</a:t>
            </a:r>
            <a:r>
              <a:rPr lang="en-US" altLang="ja-JP" dirty="0"/>
              <a:t>1,500</a:t>
            </a:r>
            <a:r>
              <a:rPr lang="ja-JP" altLang="en-US" dirty="0"/>
              <a:t>万円</a:t>
            </a:r>
            <a:endParaRPr lang="en-US" altLang="ja-JP" dirty="0"/>
          </a:p>
          <a:p>
            <a:pPr>
              <a:lnSpc>
                <a:spcPct val="150000"/>
              </a:lnSpc>
              <a:buClr>
                <a:srgbClr val="DDDDDD"/>
              </a:buClr>
              <a:defRPr/>
            </a:pPr>
            <a:r>
              <a:rPr lang="ja-JP" altLang="en-US" dirty="0"/>
              <a:t>売上高　　　　　</a:t>
            </a:r>
            <a:r>
              <a:rPr lang="en-US" altLang="ja-JP" dirty="0"/>
              <a:t>1</a:t>
            </a:r>
            <a:r>
              <a:rPr lang="ja-JP" altLang="en-US" dirty="0"/>
              <a:t>億</a:t>
            </a:r>
            <a:r>
              <a:rPr lang="en-US" altLang="ja-JP" dirty="0"/>
              <a:t>9,000</a:t>
            </a:r>
            <a:r>
              <a:rPr lang="ja-JP" altLang="en-US" dirty="0"/>
              <a:t>万</a:t>
            </a:r>
            <a:r>
              <a:rPr lang="ja-JP" altLang="en-US" dirty="0">
                <a:solidFill>
                  <a:prstClr val="black">
                    <a:lumMod val="75000"/>
                    <a:lumOff val="25000"/>
                  </a:prstClr>
                </a:solidFill>
              </a:rPr>
              <a:t>円 </a:t>
            </a:r>
            <a:r>
              <a:rPr lang="en-US" altLang="ja-JP" sz="900" dirty="0">
                <a:solidFill>
                  <a:prstClr val="black">
                    <a:lumMod val="75000"/>
                    <a:lumOff val="25000"/>
                  </a:prstClr>
                </a:solidFill>
              </a:rPr>
              <a:t>(2025</a:t>
            </a:r>
            <a:r>
              <a:rPr lang="ja-JP" altLang="en-US" sz="900" dirty="0">
                <a:solidFill>
                  <a:prstClr val="black">
                    <a:lumMod val="75000"/>
                    <a:lumOff val="25000"/>
                  </a:prstClr>
                </a:solidFill>
              </a:rPr>
              <a:t>年</a:t>
            </a:r>
            <a:r>
              <a:rPr lang="en-US" altLang="ja-JP" sz="900" dirty="0">
                <a:solidFill>
                  <a:prstClr val="black">
                    <a:lumMod val="75000"/>
                    <a:lumOff val="25000"/>
                  </a:prstClr>
                </a:solidFill>
              </a:rPr>
              <a:t>1</a:t>
            </a:r>
            <a:r>
              <a:rPr lang="ja-JP" altLang="en-US" sz="900" dirty="0">
                <a:solidFill>
                  <a:prstClr val="black">
                    <a:lumMod val="75000"/>
                    <a:lumOff val="25000"/>
                  </a:prstClr>
                </a:solidFill>
              </a:rPr>
              <a:t>月期</a:t>
            </a:r>
            <a:r>
              <a:rPr lang="en-US" altLang="ja-JP" sz="900" dirty="0">
                <a:solidFill>
                  <a:prstClr val="black">
                    <a:lumMod val="75000"/>
                    <a:lumOff val="25000"/>
                  </a:prstClr>
                </a:solidFill>
              </a:rPr>
              <a:t>)</a:t>
            </a:r>
            <a:endParaRPr lang="en-US" altLang="ja-JP" dirty="0"/>
          </a:p>
          <a:p>
            <a:pPr>
              <a:lnSpc>
                <a:spcPct val="150000"/>
              </a:lnSpc>
            </a:pPr>
            <a:r>
              <a:rPr lang="ja-JP" altLang="en-US" dirty="0"/>
              <a:t>従業員数　　　 </a:t>
            </a:r>
            <a:r>
              <a:rPr lang="en-US" altLang="ja-JP" dirty="0"/>
              <a:t>17</a:t>
            </a:r>
            <a:r>
              <a:rPr lang="ja-JP" altLang="en-US" dirty="0"/>
              <a:t>名</a:t>
            </a:r>
          </a:p>
          <a:p>
            <a:pPr>
              <a:lnSpc>
                <a:spcPct val="150000"/>
              </a:lnSpc>
            </a:pPr>
            <a:r>
              <a:rPr lang="ja-JP" altLang="en-US" dirty="0"/>
              <a:t>事業内容　　　 自社オリジナル製品の企画、開発、販売。</a:t>
            </a:r>
          </a:p>
          <a:p>
            <a:pPr>
              <a:lnSpc>
                <a:spcPct val="150000"/>
              </a:lnSpc>
            </a:pPr>
            <a:r>
              <a:rPr lang="ja-JP" altLang="en-US" dirty="0"/>
              <a:t>　　　　　　　　　 コンピュータソフトウェアに関する コンサルティング、及び設計･開発。教育を含むサポート。</a:t>
            </a:r>
          </a:p>
          <a:p>
            <a:pPr>
              <a:lnSpc>
                <a:spcPct val="150000"/>
              </a:lnSpc>
            </a:pPr>
            <a:r>
              <a:rPr lang="ja-JP" altLang="en-US" dirty="0"/>
              <a:t>　　　　　　　　　 デジタル印刷に関するｅビジネスの</a:t>
            </a:r>
            <a:r>
              <a:rPr lang="en-US" altLang="ja-JP" dirty="0"/>
              <a:t>ASP</a:t>
            </a:r>
            <a:r>
              <a:rPr lang="ja-JP" altLang="en-US" dirty="0"/>
              <a:t>サービス。</a:t>
            </a:r>
          </a:p>
          <a:p>
            <a:pPr>
              <a:lnSpc>
                <a:spcPct val="150000"/>
              </a:lnSpc>
            </a:pPr>
            <a:r>
              <a:rPr lang="ja-JP" altLang="en-US" dirty="0"/>
              <a:t>加盟団体       日本印刷技術協会（</a:t>
            </a:r>
            <a:r>
              <a:rPr lang="en-US" altLang="ja-JP" dirty="0"/>
              <a:t>JAGAT</a:t>
            </a:r>
            <a:r>
              <a:rPr lang="ja-JP" altLang="en-US" dirty="0"/>
              <a:t>）</a:t>
            </a:r>
            <a:endParaRPr lang="en-US" altLang="ja-JP" dirty="0"/>
          </a:p>
          <a:p>
            <a:pPr>
              <a:lnSpc>
                <a:spcPct val="150000"/>
              </a:lnSpc>
            </a:pPr>
            <a:r>
              <a:rPr kumimoji="1" lang="ja-JP" altLang="en-US" dirty="0"/>
              <a:t>グループ会社　  株式会社サイバーネット、東京オフィスサービス株式会社</a:t>
            </a:r>
            <a:r>
              <a:rPr lang="ja-JP" altLang="en-US" sz="1200" dirty="0"/>
              <a:t>　</a:t>
            </a:r>
            <a:r>
              <a:rPr lang="en-US" altLang="ja-JP" sz="1200" dirty="0"/>
              <a:t>(2016</a:t>
            </a:r>
            <a:r>
              <a:rPr lang="ja-JP" altLang="en-US" sz="1200" dirty="0"/>
              <a:t>年</a:t>
            </a:r>
            <a:r>
              <a:rPr lang="en-US" altLang="ja-JP" sz="1200" dirty="0"/>
              <a:t>2</a:t>
            </a:r>
            <a:r>
              <a:rPr lang="ja-JP" altLang="en-US" sz="1200" dirty="0"/>
              <a:t>月より</a:t>
            </a:r>
            <a:r>
              <a:rPr lang="en-US" altLang="ja-JP" sz="1200" dirty="0"/>
              <a:t>)</a:t>
            </a:r>
            <a:endParaRPr lang="ja-JP" altLang="en-US" sz="1200" dirty="0"/>
          </a:p>
        </p:txBody>
      </p:sp>
      <p:pic>
        <p:nvPicPr>
          <p:cNvPr id="1100" name="Picture 10" descr="AsysLogo_Lのコピー"/>
          <p:cNvPicPr>
            <a:picLocks noChangeAspect="1" noChangeArrowheads="1"/>
          </p:cNvPicPr>
          <p:nvPr/>
        </p:nvPicPr>
        <p:blipFill>
          <a:blip r:embed="rId3"/>
          <a:stretch>
            <a:fillRect/>
          </a:stretch>
        </p:blipFill>
        <p:spPr>
          <a:xfrm>
            <a:off x="3150549" y="1118368"/>
            <a:ext cx="667922" cy="324000"/>
          </a:xfrm>
          <a:prstGeom prst="rect">
            <a:avLst/>
          </a:prstGeom>
          <a:noFill/>
          <a:ln>
            <a:noFill/>
          </a:ln>
        </p:spPr>
      </p:pic>
      <p:sp>
        <p:nvSpPr>
          <p:cNvPr id="1101" name="スライド番号プレースホルダー 3"/>
          <p:cNvSpPr>
            <a:spLocks noGrp="1"/>
          </p:cNvSpPr>
          <p:nvPr>
            <p:ph type="sldNum" sz="quarter" idx="12"/>
          </p:nvPr>
        </p:nvSpPr>
        <p:spPr/>
        <p:txBody>
          <a:bodyPr/>
          <a:lstStyle/>
          <a:p>
            <a:fld id="{00000000-1234-1234-1234-123412341234}" type="slidenum">
              <a:rPr lang="en-US" altLang="ja" sz="1000">
                <a:solidFill>
                  <a:schemeClr val="dk2"/>
                </a:solidFill>
              </a:rPr>
              <a:pPr/>
              <a:t>3</a:t>
            </a:fld>
            <a:endParaRPr lang="ja" altLang="en-US" sz="1000">
              <a:solidFill>
                <a:schemeClr val="dk2"/>
              </a:solidFill>
            </a:endParaRPr>
          </a:p>
        </p:txBody>
      </p:sp>
    </p:spTree>
    <p:extLst>
      <p:ext uri="{BB962C8B-B14F-4D97-AF65-F5344CB8AC3E}">
        <p14:creationId xmlns:p14="http://schemas.microsoft.com/office/powerpoint/2010/main" val="4952135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4" name="タイトル 1"/>
          <p:cNvSpPr>
            <a:spLocks noGrp="1"/>
          </p:cNvSpPr>
          <p:nvPr>
            <p:ph type="title"/>
          </p:nvPr>
        </p:nvSpPr>
        <p:spPr>
          <a:xfrm>
            <a:off x="311700" y="224045"/>
            <a:ext cx="8520600" cy="572700"/>
          </a:xfrm>
        </p:spPr>
        <p:txBody>
          <a:bodyPr/>
          <a:lstStyle/>
          <a:p>
            <a:r>
              <a:rPr kumimoji="1" lang="ja-JP" altLang="en-US" dirty="0"/>
              <a:t>推奨ご提案構成</a:t>
            </a:r>
            <a:r>
              <a:rPr kumimoji="1" lang="en-US" altLang="ja-JP" dirty="0"/>
              <a:t>(</a:t>
            </a:r>
            <a:r>
              <a:rPr kumimoji="1" lang="ja-JP" altLang="en-US" dirty="0"/>
              <a:t>導入時、</a:t>
            </a:r>
            <a:r>
              <a:rPr kumimoji="1" lang="en-US" altLang="ja-JP" dirty="0"/>
              <a:t>BCP</a:t>
            </a:r>
            <a:r>
              <a:rPr kumimoji="1" lang="ja-JP" altLang="en-US" dirty="0"/>
              <a:t>単体運用</a:t>
            </a:r>
            <a:r>
              <a:rPr kumimoji="1" lang="en-US" altLang="ja-JP" dirty="0"/>
              <a:t>)</a:t>
            </a:r>
            <a:endParaRPr kumimoji="1" lang="ja-JP" altLang="en-US" dirty="0"/>
          </a:p>
        </p:txBody>
      </p:sp>
      <p:sp>
        <p:nvSpPr>
          <p:cNvPr id="1635" name="テキスト プレースホルダー 2"/>
          <p:cNvSpPr txBox="1"/>
          <p:nvPr/>
        </p:nvSpPr>
        <p:spPr>
          <a:xfrm>
            <a:off x="5877098" y="931495"/>
            <a:ext cx="2955202" cy="3416400"/>
          </a:xfrm>
          <a:prstGeom prst="rect">
            <a:avLst/>
          </a:prstGeom>
        </p:spPr>
        <p:txBody>
          <a:bodyPr vert="horz" lIns="0" tIns="45720" rIns="0" bIns="45720" rtlCol="0">
            <a:normAutofit/>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buClrTx/>
              <a:buFont typeface="Meiryo UI" panose="020B0604030504040204" pitchFamily="50" charset="-128"/>
              <a:buChar char="・"/>
            </a:pPr>
            <a:r>
              <a:rPr lang="en-US" altLang="ja-JP" sz="1200" dirty="0" err="1"/>
              <a:t>BizCard</a:t>
            </a:r>
            <a:r>
              <a:rPr lang="en-US" altLang="ja-JP" sz="1200" dirty="0"/>
              <a:t> Pro</a:t>
            </a:r>
            <a:r>
              <a:rPr lang="ja-JP" altLang="en-US" sz="1200" dirty="0"/>
              <a:t>の本数はオペレーターの人数、</a:t>
            </a:r>
            <a:r>
              <a:rPr lang="en-US" altLang="ja-JP" sz="1200" dirty="0"/>
              <a:t>PC</a:t>
            </a:r>
            <a:r>
              <a:rPr lang="ja-JP" altLang="en-US" sz="1200" dirty="0"/>
              <a:t>の台数によって増減します。</a:t>
            </a:r>
            <a:endParaRPr lang="en-US" altLang="ja-JP" sz="1200" dirty="0"/>
          </a:p>
          <a:p>
            <a:pPr>
              <a:buClrTx/>
              <a:buFont typeface="Meiryo UI" panose="020B0604030504040204" pitchFamily="50" charset="-128"/>
              <a:buChar char="・"/>
            </a:pPr>
            <a:endParaRPr lang="en-US" altLang="ja-JP" sz="1200" dirty="0"/>
          </a:p>
          <a:p>
            <a:pPr>
              <a:buClrTx/>
              <a:buFont typeface="Meiryo UI" panose="020B0604030504040204" pitchFamily="50" charset="-128"/>
              <a:buChar char="・"/>
            </a:pPr>
            <a:r>
              <a:rPr lang="ja-JP" altLang="en-US" sz="1200" dirty="0"/>
              <a:t>パターン作成数は、お客様の対応可否によって増減します。</a:t>
            </a:r>
            <a:r>
              <a:rPr lang="en-US" altLang="ja-JP" sz="1050" dirty="0"/>
              <a:t>(</a:t>
            </a:r>
            <a:r>
              <a:rPr lang="ja-JP" altLang="en-US" sz="1050" dirty="0"/>
              <a:t>実績</a:t>
            </a:r>
            <a:r>
              <a:rPr lang="en-US" altLang="ja-JP" sz="1050" dirty="0"/>
              <a:t>:</a:t>
            </a:r>
            <a:r>
              <a:rPr lang="ja-JP" altLang="en-US" sz="1050" dirty="0"/>
              <a:t>最小</a:t>
            </a:r>
            <a:r>
              <a:rPr lang="en-US" altLang="ja-JP" sz="1050" dirty="0"/>
              <a:t>0</a:t>
            </a:r>
            <a:r>
              <a:rPr lang="ja-JP" altLang="en-US" sz="1050" dirty="0"/>
              <a:t>～最大</a:t>
            </a:r>
            <a:r>
              <a:rPr lang="en-US" altLang="ja-JP" sz="1050" dirty="0"/>
              <a:t>30)</a:t>
            </a:r>
          </a:p>
          <a:p>
            <a:pPr>
              <a:buClrTx/>
              <a:buFont typeface="Meiryo UI" panose="020B0604030504040204" pitchFamily="50" charset="-128"/>
              <a:buChar char="・"/>
            </a:pPr>
            <a:endParaRPr lang="en-US" altLang="ja-JP" sz="1200" dirty="0"/>
          </a:p>
          <a:p>
            <a:pPr>
              <a:buClrTx/>
              <a:buFont typeface="Meiryo UI" panose="020B0604030504040204" pitchFamily="50" charset="-128"/>
              <a:buChar char="・"/>
            </a:pPr>
            <a:r>
              <a:rPr lang="ja-JP" altLang="en-US" sz="1200" dirty="0"/>
              <a:t>初期運用サポートは、</a:t>
            </a:r>
            <a:r>
              <a:rPr lang="en-US" altLang="ja-JP" sz="1200" dirty="0"/>
              <a:t>Web</a:t>
            </a:r>
            <a:r>
              <a:rPr lang="ja-JP" altLang="en-US" sz="1200" dirty="0"/>
              <a:t>への各種登録代行や追加パターン作成、外字作成等の各種支援を行います。</a:t>
            </a:r>
            <a:endParaRPr lang="en-US" altLang="ja-JP" sz="1200" dirty="0"/>
          </a:p>
        </p:txBody>
      </p:sp>
      <p:sp>
        <p:nvSpPr>
          <p:cNvPr id="1636" name="スライド番号プレースホルダー 4"/>
          <p:cNvSpPr>
            <a:spLocks noGrp="1"/>
          </p:cNvSpPr>
          <p:nvPr>
            <p:ph type="sldNum" sz="quarter" idx="12"/>
          </p:nvPr>
        </p:nvSpPr>
        <p:spPr>
          <a:xfrm>
            <a:off x="8342439" y="4844839"/>
            <a:ext cx="617056" cy="273844"/>
          </a:xfrm>
        </p:spPr>
        <p:txBody>
          <a:bodyPr/>
          <a:lstStyle/>
          <a:p>
            <a:fld id="{00000000-1234-1234-1234-123412341234}" type="slidenum">
              <a:rPr lang="en-US" altLang="ja" sz="1000">
                <a:solidFill>
                  <a:schemeClr val="dk2"/>
                </a:solidFill>
              </a:rPr>
              <a:pPr/>
              <a:t>30</a:t>
            </a:fld>
            <a:endParaRPr lang="ja" altLang="en-US" sz="1000">
              <a:solidFill>
                <a:schemeClr val="dk2"/>
              </a:solidFill>
            </a:endParaRPr>
          </a:p>
        </p:txBody>
      </p:sp>
      <p:graphicFrame>
        <p:nvGraphicFramePr>
          <p:cNvPr id="1637" name="表 11"/>
          <p:cNvGraphicFramePr>
            <a:graphicFrameLocks noGrp="1"/>
          </p:cNvGraphicFramePr>
          <p:nvPr>
            <p:extLst>
              <p:ext uri="{D42A27DB-BD31-4B8C-83A1-F6EECF244321}">
                <p14:modId xmlns:p14="http://schemas.microsoft.com/office/powerpoint/2010/main" val="4113691414"/>
              </p:ext>
            </p:extLst>
          </p:nvPr>
        </p:nvGraphicFramePr>
        <p:xfrm>
          <a:off x="311700" y="931495"/>
          <a:ext cx="5424082" cy="2595880"/>
        </p:xfrm>
        <a:graphic>
          <a:graphicData uri="http://schemas.openxmlformats.org/drawingml/2006/table">
            <a:tbl>
              <a:tblPr firstRow="1" lastRow="1" bandRow="1">
                <a:tableStyleId>{5C22544A-7EE6-4342-B048-85BDC9FD1C3A}</a:tableStyleId>
              </a:tblPr>
              <a:tblGrid>
                <a:gridCol w="3401492">
                  <a:extLst>
                    <a:ext uri="{9D8B030D-6E8A-4147-A177-3AD203B41FA5}">
                      <a16:colId xmlns:a16="http://schemas.microsoft.com/office/drawing/2014/main" val="20000"/>
                    </a:ext>
                  </a:extLst>
                </a:gridCol>
                <a:gridCol w="704704">
                  <a:extLst>
                    <a:ext uri="{9D8B030D-6E8A-4147-A177-3AD203B41FA5}">
                      <a16:colId xmlns:a16="http://schemas.microsoft.com/office/drawing/2014/main" val="20001"/>
                    </a:ext>
                  </a:extLst>
                </a:gridCol>
                <a:gridCol w="1317886">
                  <a:extLst>
                    <a:ext uri="{9D8B030D-6E8A-4147-A177-3AD203B41FA5}">
                      <a16:colId xmlns:a16="http://schemas.microsoft.com/office/drawing/2014/main" val="20002"/>
                    </a:ext>
                  </a:extLst>
                </a:gridCol>
              </a:tblGrid>
              <a:tr h="370840">
                <a:tc>
                  <a:txBody>
                    <a:bodyPr/>
                    <a:lstStyle/>
                    <a:p>
                      <a:pPr algn="ctr"/>
                      <a:r>
                        <a:rPr kumimoji="1" lang="ja-JP" altLang="en-US" dirty="0">
                          <a:solidFill>
                            <a:schemeClr val="tx1"/>
                          </a:solidFill>
                          <a:latin typeface="Meiryo UI" panose="020B0604030504040204" pitchFamily="50" charset="-128"/>
                          <a:ea typeface="Meiryo UI" panose="020B0604030504040204" pitchFamily="50" charset="-128"/>
                        </a:rPr>
                        <a:t>品名</a:t>
                      </a:r>
                    </a:p>
                  </a:txBody>
                  <a:tcPr/>
                </a:tc>
                <a:tc>
                  <a:txBody>
                    <a:bodyPr/>
                    <a:lstStyle/>
                    <a:p>
                      <a:pPr algn="ctr"/>
                      <a:r>
                        <a:rPr kumimoji="1" lang="ja-JP" altLang="en-US" dirty="0">
                          <a:solidFill>
                            <a:schemeClr val="tx1"/>
                          </a:solidFill>
                          <a:latin typeface="Meiryo UI" panose="020B0604030504040204" pitchFamily="50" charset="-128"/>
                          <a:ea typeface="Meiryo UI" panose="020B0604030504040204" pitchFamily="50" charset="-128"/>
                        </a:rPr>
                        <a:t>数量</a:t>
                      </a:r>
                    </a:p>
                  </a:txBody>
                  <a:tcPr/>
                </a:tc>
                <a:tc>
                  <a:txBody>
                    <a:bodyPr/>
                    <a:lstStyle/>
                    <a:p>
                      <a:pPr algn="ctr"/>
                      <a:r>
                        <a:rPr kumimoji="1" lang="ja-JP" altLang="en-US" dirty="0">
                          <a:solidFill>
                            <a:schemeClr val="tx1"/>
                          </a:solidFill>
                          <a:latin typeface="Meiryo UI" panose="020B0604030504040204" pitchFamily="50" charset="-128"/>
                          <a:ea typeface="Meiryo UI" panose="020B0604030504040204" pitchFamily="50" charset="-128"/>
                        </a:rPr>
                        <a:t>標準価格</a:t>
                      </a:r>
                    </a:p>
                  </a:txBody>
                  <a:tcPr/>
                </a:tc>
                <a:extLst>
                  <a:ext uri="{0D108BD9-81ED-4DB2-BD59-A6C34878D82A}">
                    <a16:rowId xmlns:a16="http://schemas.microsoft.com/office/drawing/2014/main" val="10000"/>
                  </a:ext>
                </a:extLst>
              </a:tr>
              <a:tr h="370840">
                <a:tc>
                  <a:txBody>
                    <a:bodyPr/>
                    <a:lstStyle/>
                    <a:p>
                      <a:r>
                        <a:rPr kumimoji="1" lang="en-US" altLang="ja-JP" dirty="0" err="1">
                          <a:solidFill>
                            <a:schemeClr val="tx1"/>
                          </a:solidFill>
                          <a:latin typeface="Meiryo UI" panose="020B0604030504040204" pitchFamily="50" charset="-128"/>
                          <a:ea typeface="Meiryo UI" panose="020B0604030504040204" pitchFamily="50" charset="-128"/>
                        </a:rPr>
                        <a:t>BizCard</a:t>
                      </a:r>
                      <a:r>
                        <a:rPr kumimoji="1" lang="en-US" altLang="ja-JP" dirty="0">
                          <a:solidFill>
                            <a:schemeClr val="tx1"/>
                          </a:solidFill>
                          <a:latin typeface="Meiryo UI" panose="020B0604030504040204" pitchFamily="50" charset="-128"/>
                          <a:ea typeface="Meiryo UI" panose="020B0604030504040204" pitchFamily="50" charset="-128"/>
                        </a:rPr>
                        <a:t> Pro ver.5 </a:t>
                      </a:r>
                      <a:r>
                        <a:rPr kumimoji="1" lang="ja-JP" altLang="en-US" dirty="0">
                          <a:solidFill>
                            <a:schemeClr val="tx1"/>
                          </a:solidFill>
                          <a:latin typeface="Meiryo UI" panose="020B0604030504040204" pitchFamily="50" charset="-128"/>
                          <a:ea typeface="Meiryo UI" panose="020B0604030504040204" pitchFamily="50" charset="-128"/>
                        </a:rPr>
                        <a:t>標準版</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650,000</a:t>
                      </a:r>
                    </a:p>
                  </a:txBody>
                  <a:tcPr/>
                </a:tc>
                <a:extLst>
                  <a:ext uri="{0D108BD9-81ED-4DB2-BD59-A6C34878D82A}">
                    <a16:rowId xmlns:a16="http://schemas.microsoft.com/office/drawing/2014/main" val="10002"/>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パターン作成代行</a:t>
                      </a:r>
                      <a:r>
                        <a:rPr kumimoji="1" lang="en-US" altLang="ja-JP" dirty="0">
                          <a:solidFill>
                            <a:schemeClr val="tx1"/>
                          </a:solidFill>
                          <a:latin typeface="Meiryo UI" panose="020B0604030504040204" pitchFamily="50" charset="-128"/>
                          <a:ea typeface="Meiryo UI" panose="020B0604030504040204" pitchFamily="50" charset="-128"/>
                        </a:rPr>
                        <a:t>*</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5</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100,000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4"/>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初期運用サポート</a:t>
                      </a:r>
                      <a:r>
                        <a:rPr kumimoji="1" lang="en-US" altLang="ja-JP" dirty="0">
                          <a:solidFill>
                            <a:schemeClr val="tx1"/>
                          </a:solidFill>
                          <a:latin typeface="Meiryo UI" panose="020B0604030504040204" pitchFamily="50" charset="-128"/>
                          <a:ea typeface="Meiryo UI" panose="020B0604030504040204" pitchFamily="50" charset="-128"/>
                        </a:rPr>
                        <a:t>*</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5</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250,000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5"/>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セットアップ</a:t>
                      </a:r>
                      <a:r>
                        <a:rPr kumimoji="1" lang="en-US" altLang="ja-JP" dirty="0">
                          <a:solidFill>
                            <a:schemeClr val="tx1"/>
                          </a:solidFill>
                          <a:latin typeface="Meiryo UI" panose="020B0604030504040204" pitchFamily="50" charset="-128"/>
                          <a:ea typeface="Meiryo UI" panose="020B0604030504040204" pitchFamily="50" charset="-128"/>
                        </a:rPr>
                        <a:t>/</a:t>
                      </a:r>
                      <a:r>
                        <a:rPr kumimoji="1" lang="ja-JP" altLang="en-US" dirty="0">
                          <a:solidFill>
                            <a:schemeClr val="tx1"/>
                          </a:solidFill>
                          <a:latin typeface="Meiryo UI" panose="020B0604030504040204" pitchFamily="50" charset="-128"/>
                          <a:ea typeface="Meiryo UI" panose="020B0604030504040204" pitchFamily="50" charset="-128"/>
                        </a:rPr>
                        <a:t>操作指導</a:t>
                      </a: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150,000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6"/>
                  </a:ext>
                </a:extLst>
              </a:tr>
              <a:tr h="370840">
                <a:tc>
                  <a:txBody>
                    <a:bodyPr/>
                    <a:lstStyle/>
                    <a:p>
                      <a:r>
                        <a:rPr kumimoji="1" lang="ja-JP" altLang="en-US" dirty="0">
                          <a:solidFill>
                            <a:schemeClr val="tx1"/>
                          </a:solidFill>
                          <a:latin typeface="Meiryo UI" panose="020B0604030504040204" pitchFamily="50" charset="-128"/>
                          <a:ea typeface="Meiryo UI" panose="020B0604030504040204" pitchFamily="50" charset="-128"/>
                        </a:rPr>
                        <a:t>ソフトウェア保守</a:t>
                      </a:r>
                      <a:r>
                        <a:rPr kumimoji="1" lang="en-US" altLang="ja-JP" sz="1050" dirty="0">
                          <a:solidFill>
                            <a:schemeClr val="tx1"/>
                          </a:solidFill>
                          <a:latin typeface="Meiryo UI" panose="020B0604030504040204" pitchFamily="50" charset="-128"/>
                          <a:ea typeface="Meiryo UI" panose="020B0604030504040204" pitchFamily="50" charset="-128"/>
                        </a:rPr>
                        <a:t>(1</a:t>
                      </a:r>
                      <a:r>
                        <a:rPr kumimoji="1" lang="ja-JP" altLang="en-US" sz="1050" dirty="0">
                          <a:solidFill>
                            <a:schemeClr val="tx1"/>
                          </a:solidFill>
                          <a:latin typeface="Meiryo UI" panose="020B0604030504040204" pitchFamily="50" charset="-128"/>
                          <a:ea typeface="Meiryo UI" panose="020B0604030504040204" pitchFamily="50" charset="-128"/>
                        </a:rPr>
                        <a:t>年</a:t>
                      </a:r>
                      <a:r>
                        <a:rPr kumimoji="1" lang="en-US" altLang="ja-JP" sz="1050" dirty="0">
                          <a:solidFill>
                            <a:schemeClr val="tx1"/>
                          </a:solidFill>
                          <a:latin typeface="Meiryo UI" panose="020B0604030504040204" pitchFamily="50" charset="-128"/>
                          <a:ea typeface="Meiryo UI" panose="020B0604030504040204" pitchFamily="50" charset="-128"/>
                        </a:rPr>
                        <a:t>)</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tc>
                  <a:txBody>
                    <a:bodyPr/>
                    <a:lstStyle/>
                    <a:p>
                      <a:pPr algn="r"/>
                      <a:r>
                        <a:rPr kumimoji="1" lang="en-US" altLang="ja-JP" dirty="0">
                          <a:solidFill>
                            <a:schemeClr val="tx1"/>
                          </a:solidFill>
                          <a:latin typeface="Meiryo UI" panose="020B0604030504040204" pitchFamily="50" charset="-128"/>
                          <a:ea typeface="Meiryo UI" panose="020B0604030504040204" pitchFamily="50" charset="-128"/>
                        </a:rPr>
                        <a:t>100,000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7"/>
                  </a:ext>
                </a:extLst>
              </a:tr>
              <a:tr h="370840">
                <a:tc>
                  <a:txBody>
                    <a:bodyPr/>
                    <a:lstStyle/>
                    <a:p>
                      <a:r>
                        <a:rPr kumimoji="1" lang="ja-JP" altLang="en-US" sz="1050" b="0" dirty="0">
                          <a:solidFill>
                            <a:schemeClr val="tx1"/>
                          </a:solidFill>
                          <a:latin typeface="Meiryo UI" panose="020B0604030504040204" pitchFamily="50" charset="-128"/>
                          <a:ea typeface="Meiryo UI" panose="020B0604030504040204" pitchFamily="50" charset="-128"/>
                        </a:rPr>
                        <a:t>*印はご要望に応じて増減します。</a:t>
                      </a:r>
                      <a:endParaRPr kumimoji="1" lang="ja-JP" altLang="en-US" b="0" dirty="0">
                        <a:solidFill>
                          <a:schemeClr val="tx1"/>
                        </a:solidFill>
                        <a:latin typeface="Meiryo UI" panose="020B0604030504040204" pitchFamily="50" charset="-128"/>
                        <a:ea typeface="Meiryo UI" panose="020B0604030504040204" pitchFamily="50" charset="-128"/>
                      </a:endParaRPr>
                    </a:p>
                  </a:txBody>
                  <a:tcPr anchor="ctr"/>
                </a:tc>
                <a:tc>
                  <a:txBody>
                    <a:bodyPr/>
                    <a:lstStyle/>
                    <a:p>
                      <a:pPr algn="r"/>
                      <a:r>
                        <a:rPr kumimoji="1" lang="ja-JP" altLang="en-US" dirty="0">
                          <a:solidFill>
                            <a:schemeClr val="tx1"/>
                          </a:solidFill>
                          <a:latin typeface="Meiryo UI" panose="020B0604030504040204" pitchFamily="50" charset="-128"/>
                          <a:ea typeface="Meiryo UI" panose="020B0604030504040204" pitchFamily="50" charset="-128"/>
                        </a:rPr>
                        <a:t>計</a:t>
                      </a:r>
                    </a:p>
                  </a:txBody>
                  <a:tcPr/>
                </a:tc>
                <a:tc>
                  <a:txBody>
                    <a:bodyPr/>
                    <a:lstStyle/>
                    <a:p>
                      <a:pPr algn="r"/>
                      <a:r>
                        <a:rPr kumimoji="1" lang="en-US" altLang="ja-JP">
                          <a:solidFill>
                            <a:schemeClr val="tx1"/>
                          </a:solidFill>
                          <a:latin typeface="Meiryo UI" panose="020B0604030504040204" pitchFamily="50" charset="-128"/>
                          <a:ea typeface="Meiryo UI" panose="020B0604030504040204" pitchFamily="50" charset="-128"/>
                        </a:rPr>
                        <a:t>1,250,000</a:t>
                      </a:r>
                      <a:endParaRPr kumimoji="1" lang="ja-JP" altLang="en-US"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906256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 name="図 144" descr="パソコンの画面&#10;&#10;AI によって生成されたコンテンツは間違っている可能性があります。">
            <a:extLst>
              <a:ext uri="{FF2B5EF4-FFF2-40B4-BE49-F238E27FC236}">
                <a16:creationId xmlns:a16="http://schemas.microsoft.com/office/drawing/2014/main" id="{93992C69-E414-4A30-F898-532D2B6E1802}"/>
              </a:ext>
            </a:extLst>
          </p:cNvPr>
          <p:cNvPicPr>
            <a:picLocks noChangeAspect="1"/>
          </p:cNvPicPr>
          <p:nvPr/>
        </p:nvPicPr>
        <p:blipFill>
          <a:blip r:embed="rId2"/>
          <a:stretch>
            <a:fillRect/>
          </a:stretch>
        </p:blipFill>
        <p:spPr>
          <a:xfrm>
            <a:off x="6742499" y="4160252"/>
            <a:ext cx="644815" cy="395022"/>
          </a:xfrm>
          <a:prstGeom prst="rect">
            <a:avLst/>
          </a:prstGeom>
        </p:spPr>
      </p:pic>
      <p:sp>
        <p:nvSpPr>
          <p:cNvPr id="10" name="Rectangle 5">
            <a:extLst>
              <a:ext uri="{FF2B5EF4-FFF2-40B4-BE49-F238E27FC236}">
                <a16:creationId xmlns:a16="http://schemas.microsoft.com/office/drawing/2014/main" id="{F60AB21D-77F1-BA75-C6B9-E3D121252F93}"/>
              </a:ext>
            </a:extLst>
          </p:cNvPr>
          <p:cNvSpPr>
            <a:spLocks noChangeArrowheads="1"/>
          </p:cNvSpPr>
          <p:nvPr/>
        </p:nvSpPr>
        <p:spPr>
          <a:xfrm>
            <a:off x="4793189" y="1456267"/>
            <a:ext cx="3696113" cy="1476586"/>
          </a:xfrm>
          <a:prstGeom prst="rect">
            <a:avLst/>
          </a:prstGeom>
          <a:no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Text Box 6">
            <a:extLst>
              <a:ext uri="{FF2B5EF4-FFF2-40B4-BE49-F238E27FC236}">
                <a16:creationId xmlns:a16="http://schemas.microsoft.com/office/drawing/2014/main" id="{3AD5CB26-A8A0-60E0-C93B-B67D811AE694}"/>
              </a:ext>
            </a:extLst>
          </p:cNvPr>
          <p:cNvSpPr txBox="1">
            <a:spLocks noChangeArrowheads="1"/>
          </p:cNvSpPr>
          <p:nvPr/>
        </p:nvSpPr>
        <p:spPr>
          <a:xfrm>
            <a:off x="4793189" y="1273034"/>
            <a:ext cx="3699252" cy="183233"/>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：社内サーバーでの共有</a:t>
            </a:r>
          </a:p>
        </p:txBody>
      </p:sp>
      <p:sp>
        <p:nvSpPr>
          <p:cNvPr id="2" name="タイトル 1">
            <a:extLst>
              <a:ext uri="{FF2B5EF4-FFF2-40B4-BE49-F238E27FC236}">
                <a16:creationId xmlns:a16="http://schemas.microsoft.com/office/drawing/2014/main" id="{CAE1566A-5276-4ACB-834A-EBEAC6944B62}"/>
              </a:ext>
            </a:extLst>
          </p:cNvPr>
          <p:cNvSpPr>
            <a:spLocks noGrp="1"/>
          </p:cNvSpPr>
          <p:nvPr>
            <p:ph type="title"/>
          </p:nvPr>
        </p:nvSpPr>
        <p:spPr/>
        <p:txBody>
          <a:bodyPr/>
          <a:lstStyle/>
          <a:p>
            <a:r>
              <a:rPr lang="en-US" altLang="ja-JP" dirty="0" err="1"/>
              <a:t>BizCard</a:t>
            </a:r>
            <a:r>
              <a:rPr lang="en-US" altLang="ja-JP" dirty="0"/>
              <a:t> Pro</a:t>
            </a:r>
            <a:r>
              <a:rPr lang="ja-JP" altLang="en-US" dirty="0"/>
              <a:t>ネットワーク構成イメージ</a:t>
            </a:r>
            <a:endParaRPr kumimoji="1" lang="ja-JP" altLang="en-US" dirty="0"/>
          </a:p>
        </p:txBody>
      </p:sp>
      <p:sp>
        <p:nvSpPr>
          <p:cNvPr id="3" name="コンテンツ プレースホルダー 2">
            <a:extLst>
              <a:ext uri="{FF2B5EF4-FFF2-40B4-BE49-F238E27FC236}">
                <a16:creationId xmlns:a16="http://schemas.microsoft.com/office/drawing/2014/main" id="{12D7FE58-9853-4BDD-9ECE-5060870F7A6B}"/>
              </a:ext>
            </a:extLst>
          </p:cNvPr>
          <p:cNvSpPr>
            <a:spLocks noGrp="1"/>
          </p:cNvSpPr>
          <p:nvPr>
            <p:ph idx="1"/>
          </p:nvPr>
        </p:nvSpPr>
        <p:spPr>
          <a:xfrm>
            <a:off x="311700" y="889002"/>
            <a:ext cx="8520600" cy="390561"/>
          </a:xfrm>
        </p:spPr>
        <p:txBody>
          <a:bodyPr/>
          <a:lstStyle/>
          <a:p>
            <a:r>
              <a:rPr kumimoji="1" lang="ja-JP" altLang="en-US" dirty="0"/>
              <a:t>複数</a:t>
            </a:r>
            <a:r>
              <a:rPr kumimoji="1" lang="en-US" altLang="ja-JP" dirty="0"/>
              <a:t>PC</a:t>
            </a:r>
            <a:r>
              <a:rPr kumimoji="1" lang="ja-JP" altLang="en-US" dirty="0"/>
              <a:t>で</a:t>
            </a:r>
            <a:r>
              <a:rPr kumimoji="1" lang="en-US" altLang="ja-JP" dirty="0" err="1"/>
              <a:t>BizCard</a:t>
            </a:r>
            <a:r>
              <a:rPr kumimoji="1" lang="en-US" altLang="ja-JP" dirty="0"/>
              <a:t> Pro</a:t>
            </a:r>
            <a:r>
              <a:rPr kumimoji="1" lang="ja-JP" altLang="en-US" dirty="0"/>
              <a:t>を運用する場合、定義ファイルや登録データを共有するネットワーク構成が可能です。</a:t>
            </a:r>
          </a:p>
        </p:txBody>
      </p:sp>
      <p:sp>
        <p:nvSpPr>
          <p:cNvPr id="4" name="スライド番号プレースホルダー 3">
            <a:extLst>
              <a:ext uri="{FF2B5EF4-FFF2-40B4-BE49-F238E27FC236}">
                <a16:creationId xmlns:a16="http://schemas.microsoft.com/office/drawing/2014/main" id="{A8BE7C41-4327-43FF-BD1A-916C894C8F7A}"/>
              </a:ext>
            </a:extLst>
          </p:cNvPr>
          <p:cNvSpPr>
            <a:spLocks noGrp="1"/>
          </p:cNvSpPr>
          <p:nvPr>
            <p:ph type="sldNum" sz="quarter" idx="12"/>
          </p:nvPr>
        </p:nvSpPr>
        <p:spPr/>
        <p:txBody>
          <a:bodyPr/>
          <a:lstStyle/>
          <a:p>
            <a:fld id="{00000000-1234-1234-1234-123412341234}" type="slidenum">
              <a:rPr lang="en-US" altLang="ja" sz="1000">
                <a:solidFill>
                  <a:schemeClr val="dk2"/>
                </a:solidFill>
              </a:rPr>
              <a:pPr/>
              <a:t>31</a:t>
            </a:fld>
            <a:endParaRPr lang="ja" altLang="en-US" sz="1000">
              <a:solidFill>
                <a:schemeClr val="dk2"/>
              </a:solidFill>
            </a:endParaRPr>
          </a:p>
        </p:txBody>
      </p:sp>
      <p:pic>
        <p:nvPicPr>
          <p:cNvPr id="9" name="図 8" descr="パソコンの画面&#10;&#10;AI によって生成されたコンテンツは間違っている可能性があります。">
            <a:extLst>
              <a:ext uri="{FF2B5EF4-FFF2-40B4-BE49-F238E27FC236}">
                <a16:creationId xmlns:a16="http://schemas.microsoft.com/office/drawing/2014/main" id="{41CCEDE4-90B8-78CE-F377-8C1EFBB452EC}"/>
              </a:ext>
            </a:extLst>
          </p:cNvPr>
          <p:cNvPicPr>
            <a:picLocks noChangeAspect="1"/>
          </p:cNvPicPr>
          <p:nvPr/>
        </p:nvPicPr>
        <p:blipFill>
          <a:blip r:embed="rId2"/>
          <a:stretch>
            <a:fillRect/>
          </a:stretch>
        </p:blipFill>
        <p:spPr>
          <a:xfrm>
            <a:off x="6287579" y="2423441"/>
            <a:ext cx="644815" cy="395022"/>
          </a:xfrm>
          <a:prstGeom prst="rect">
            <a:avLst/>
          </a:prstGeom>
        </p:spPr>
      </p:pic>
      <p:grpSp>
        <p:nvGrpSpPr>
          <p:cNvPr id="47" name="グループ化 46">
            <a:extLst>
              <a:ext uri="{FF2B5EF4-FFF2-40B4-BE49-F238E27FC236}">
                <a16:creationId xmlns:a16="http://schemas.microsoft.com/office/drawing/2014/main" id="{37FCF2A1-E55B-0AF4-728D-4973D56225EF}"/>
              </a:ext>
            </a:extLst>
          </p:cNvPr>
          <p:cNvGrpSpPr/>
          <p:nvPr/>
        </p:nvGrpSpPr>
        <p:grpSpPr>
          <a:xfrm>
            <a:off x="6150848" y="1575312"/>
            <a:ext cx="954107" cy="571700"/>
            <a:chOff x="1874699" y="1575312"/>
            <a:chExt cx="954107" cy="571700"/>
          </a:xfrm>
        </p:grpSpPr>
        <p:pic>
          <p:nvPicPr>
            <p:cNvPr id="20" name="Picture 38" descr="MCj04289690000[1]">
              <a:extLst>
                <a:ext uri="{FF2B5EF4-FFF2-40B4-BE49-F238E27FC236}">
                  <a16:creationId xmlns:a16="http://schemas.microsoft.com/office/drawing/2014/main" id="{33382439-90BE-E671-BC48-3B4BFC83F24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5605" y="1575312"/>
              <a:ext cx="285856" cy="396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4" descr="J:\ダウンロード\共有フォルダicon.png">
              <a:extLst>
                <a:ext uri="{FF2B5EF4-FFF2-40B4-BE49-F238E27FC236}">
                  <a16:creationId xmlns:a16="http://schemas.microsoft.com/office/drawing/2014/main" id="{744761A8-F225-1AB5-0EF1-17841B9BA8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8806" y="1724797"/>
              <a:ext cx="248905" cy="276058"/>
            </a:xfrm>
            <a:prstGeom prst="rect">
              <a:avLst/>
            </a:prstGeom>
            <a:noFill/>
            <a:extLst>
              <a:ext uri="{909E8E84-426E-40DD-AFC4-6F175D3DCCD1}">
                <a14:hiddenFill xmlns:a14="http://schemas.microsoft.com/office/drawing/2010/main">
                  <a:solidFill>
                    <a:srgbClr val="FFFFFF"/>
                  </a:solidFill>
                </a14:hiddenFill>
              </a:ext>
            </a:extLst>
          </p:spPr>
        </p:pic>
        <p:sp>
          <p:nvSpPr>
            <p:cNvPr id="28" name="Text Box 9">
              <a:extLst>
                <a:ext uri="{FF2B5EF4-FFF2-40B4-BE49-F238E27FC236}">
                  <a16:creationId xmlns:a16="http://schemas.microsoft.com/office/drawing/2014/main" id="{6018CA84-5082-EE60-42D5-D0D38323E410}"/>
                </a:ext>
              </a:extLst>
            </p:cNvPr>
            <p:cNvSpPr txBox="1">
              <a:spLocks noChangeArrowheads="1"/>
            </p:cNvSpPr>
            <p:nvPr/>
          </p:nvSpPr>
          <p:spPr bwMode="auto">
            <a:xfrm>
              <a:off x="1874699" y="1962346"/>
              <a:ext cx="954107"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a:latin typeface="Meiryo UI" panose="020B0604030504040204" pitchFamily="50" charset="-128"/>
                  <a:ea typeface="Meiryo UI" panose="020B0604030504040204" pitchFamily="50" charset="-128"/>
                  <a:cs typeface="メイリオ" pitchFamily="50" charset="-128"/>
                </a:rPr>
                <a:t>DB</a:t>
              </a:r>
              <a:r>
                <a:rPr lang="ja-JP" altLang="en-US" sz="600" dirty="0">
                  <a:latin typeface="Meiryo UI" panose="020B0604030504040204" pitchFamily="50" charset="-128"/>
                  <a:ea typeface="Meiryo UI" panose="020B0604030504040204" pitchFamily="50" charset="-128"/>
                  <a:cs typeface="メイリオ" pitchFamily="50" charset="-128"/>
                </a:rPr>
                <a:t>・ファイル共有サーバー</a:t>
              </a:r>
            </a:p>
          </p:txBody>
        </p:sp>
        <p:pic>
          <p:nvPicPr>
            <p:cNvPr id="29" name="Picture 2" descr="J:\ダウンロード\SQLServerLogo.png">
              <a:extLst>
                <a:ext uri="{FF2B5EF4-FFF2-40B4-BE49-F238E27FC236}">
                  <a16:creationId xmlns:a16="http://schemas.microsoft.com/office/drawing/2014/main" id="{04805D37-D666-204B-6A1A-4D7FAD995BC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19071" y="1600450"/>
              <a:ext cx="450158" cy="12825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グループ化 44">
            <a:extLst>
              <a:ext uri="{FF2B5EF4-FFF2-40B4-BE49-F238E27FC236}">
                <a16:creationId xmlns:a16="http://schemas.microsoft.com/office/drawing/2014/main" id="{91658B5A-4F7A-D92D-C153-B47ACA53F06D}"/>
              </a:ext>
            </a:extLst>
          </p:cNvPr>
          <p:cNvGrpSpPr/>
          <p:nvPr/>
        </p:nvGrpSpPr>
        <p:grpSpPr>
          <a:xfrm>
            <a:off x="4981620" y="1925667"/>
            <a:ext cx="954107" cy="488953"/>
            <a:chOff x="727120" y="1925667"/>
            <a:chExt cx="954107" cy="488953"/>
          </a:xfrm>
        </p:grpSpPr>
        <p:grpSp>
          <p:nvGrpSpPr>
            <p:cNvPr id="16" name="グループ化 15">
              <a:extLst>
                <a:ext uri="{FF2B5EF4-FFF2-40B4-BE49-F238E27FC236}">
                  <a16:creationId xmlns:a16="http://schemas.microsoft.com/office/drawing/2014/main" id="{DC89ABF0-FA14-64DF-E427-7020945F2195}"/>
                </a:ext>
              </a:extLst>
            </p:cNvPr>
            <p:cNvGrpSpPr/>
            <p:nvPr/>
          </p:nvGrpSpPr>
          <p:grpSpPr>
            <a:xfrm>
              <a:off x="727120" y="1925667"/>
              <a:ext cx="954107" cy="488953"/>
              <a:chOff x="686941" y="1851826"/>
              <a:chExt cx="954107" cy="488953"/>
            </a:xfrm>
          </p:grpSpPr>
          <p:pic>
            <p:nvPicPr>
              <p:cNvPr id="15" name="図 14">
                <a:extLst>
                  <a:ext uri="{FF2B5EF4-FFF2-40B4-BE49-F238E27FC236}">
                    <a16:creationId xmlns:a16="http://schemas.microsoft.com/office/drawing/2014/main" id="{1B54D04A-B2FA-934B-23E7-89906D2C8363}"/>
                  </a:ext>
                </a:extLst>
              </p:cNvPr>
              <p:cNvPicPr>
                <a:picLocks noChangeAspect="1"/>
              </p:cNvPicPr>
              <p:nvPr/>
            </p:nvPicPr>
            <p:blipFill>
              <a:blip r:embed="rId6"/>
              <a:stretch>
                <a:fillRect/>
              </a:stretch>
            </p:blipFill>
            <p:spPr>
              <a:xfrm>
                <a:off x="686941" y="1851826"/>
                <a:ext cx="954107" cy="215386"/>
              </a:xfrm>
              <a:prstGeom prst="rect">
                <a:avLst/>
              </a:prstGeom>
            </p:spPr>
          </p:pic>
          <p:pic>
            <p:nvPicPr>
              <p:cNvPr id="14" name="Picture 37" descr="MCj04339420000[1]">
                <a:extLst>
                  <a:ext uri="{FF2B5EF4-FFF2-40B4-BE49-F238E27FC236}">
                    <a16:creationId xmlns:a16="http://schemas.microsoft.com/office/drawing/2014/main" id="{77DB24C9-FF73-25C2-21C0-FCDC08287CF1}"/>
                  </a:ext>
                </a:extLst>
              </p:cNvPr>
              <p:cNvPicPr>
                <a:picLocks noChangeAspect="1" noChangeArrowheads="1"/>
              </p:cNvPicPr>
              <p:nvPr/>
            </p:nvPicPr>
            <p:blipFill>
              <a:blip r:embed="rId7"/>
              <a:stretch>
                <a:fillRect/>
              </a:stretch>
            </p:blipFill>
            <p:spPr>
              <a:xfrm>
                <a:off x="1001084" y="2014959"/>
                <a:ext cx="325820" cy="325820"/>
              </a:xfrm>
              <a:prstGeom prst="rect">
                <a:avLst/>
              </a:prstGeom>
              <a:noFill/>
              <a:ln>
                <a:noFill/>
              </a:ln>
            </p:spPr>
          </p:pic>
        </p:grpSp>
        <p:sp>
          <p:nvSpPr>
            <p:cNvPr id="30" name="Text Box 9">
              <a:extLst>
                <a:ext uri="{FF2B5EF4-FFF2-40B4-BE49-F238E27FC236}">
                  <a16:creationId xmlns:a16="http://schemas.microsoft.com/office/drawing/2014/main" id="{B28A90EB-3A85-71E9-157A-34CCCDD1D269}"/>
                </a:ext>
              </a:extLst>
            </p:cNvPr>
            <p:cNvSpPr txBox="1">
              <a:spLocks noChangeArrowheads="1"/>
            </p:cNvSpPr>
            <p:nvPr/>
          </p:nvSpPr>
          <p:spPr bwMode="auto">
            <a:xfrm>
              <a:off x="805758" y="2221425"/>
              <a:ext cx="330540"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err="1">
                  <a:latin typeface="Meiryo UI" panose="020B0604030504040204" pitchFamily="50" charset="-128"/>
                  <a:ea typeface="Meiryo UI" panose="020B0604030504040204" pitchFamily="50" charset="-128"/>
                  <a:cs typeface="メイリオ" pitchFamily="50" charset="-128"/>
                </a:rPr>
                <a:t>PC1</a:t>
              </a:r>
              <a:endParaRPr lang="ja-JP" altLang="en-US" sz="600" dirty="0">
                <a:latin typeface="Meiryo UI" panose="020B0604030504040204" pitchFamily="50" charset="-128"/>
                <a:ea typeface="Meiryo UI" panose="020B0604030504040204" pitchFamily="50" charset="-128"/>
                <a:cs typeface="メイリオ" pitchFamily="50" charset="-128"/>
              </a:endParaRPr>
            </a:p>
          </p:txBody>
        </p:sp>
      </p:grpSp>
      <p:grpSp>
        <p:nvGrpSpPr>
          <p:cNvPr id="46" name="グループ化 45">
            <a:extLst>
              <a:ext uri="{FF2B5EF4-FFF2-40B4-BE49-F238E27FC236}">
                <a16:creationId xmlns:a16="http://schemas.microsoft.com/office/drawing/2014/main" id="{D1F8FCC9-4080-06E8-A208-99C4C4C4EA77}"/>
              </a:ext>
            </a:extLst>
          </p:cNvPr>
          <p:cNvGrpSpPr/>
          <p:nvPr/>
        </p:nvGrpSpPr>
        <p:grpSpPr>
          <a:xfrm>
            <a:off x="7320074" y="1925667"/>
            <a:ext cx="954107" cy="488953"/>
            <a:chOff x="3170300" y="1925667"/>
            <a:chExt cx="954107" cy="488953"/>
          </a:xfrm>
        </p:grpSpPr>
        <p:grpSp>
          <p:nvGrpSpPr>
            <p:cNvPr id="17" name="グループ化 16">
              <a:extLst>
                <a:ext uri="{FF2B5EF4-FFF2-40B4-BE49-F238E27FC236}">
                  <a16:creationId xmlns:a16="http://schemas.microsoft.com/office/drawing/2014/main" id="{78177A92-7756-D632-EE1C-5E51BAB1870E}"/>
                </a:ext>
              </a:extLst>
            </p:cNvPr>
            <p:cNvGrpSpPr/>
            <p:nvPr/>
          </p:nvGrpSpPr>
          <p:grpSpPr>
            <a:xfrm>
              <a:off x="3170300" y="1925667"/>
              <a:ext cx="954107" cy="488953"/>
              <a:chOff x="686941" y="1851826"/>
              <a:chExt cx="954107" cy="488953"/>
            </a:xfrm>
          </p:grpSpPr>
          <p:pic>
            <p:nvPicPr>
              <p:cNvPr id="18" name="図 17">
                <a:extLst>
                  <a:ext uri="{FF2B5EF4-FFF2-40B4-BE49-F238E27FC236}">
                    <a16:creationId xmlns:a16="http://schemas.microsoft.com/office/drawing/2014/main" id="{4BDE6B99-BA0F-B546-FF16-8BD797ECC360}"/>
                  </a:ext>
                </a:extLst>
              </p:cNvPr>
              <p:cNvPicPr>
                <a:picLocks noChangeAspect="1"/>
              </p:cNvPicPr>
              <p:nvPr/>
            </p:nvPicPr>
            <p:blipFill>
              <a:blip r:embed="rId6"/>
              <a:stretch>
                <a:fillRect/>
              </a:stretch>
            </p:blipFill>
            <p:spPr>
              <a:xfrm>
                <a:off x="686941" y="1851826"/>
                <a:ext cx="954107" cy="215386"/>
              </a:xfrm>
              <a:prstGeom prst="rect">
                <a:avLst/>
              </a:prstGeom>
            </p:spPr>
          </p:pic>
          <p:pic>
            <p:nvPicPr>
              <p:cNvPr id="19" name="Picture 37" descr="MCj04339420000[1]">
                <a:extLst>
                  <a:ext uri="{FF2B5EF4-FFF2-40B4-BE49-F238E27FC236}">
                    <a16:creationId xmlns:a16="http://schemas.microsoft.com/office/drawing/2014/main" id="{C9856096-070E-E608-FEB3-E47CF71F7C3A}"/>
                  </a:ext>
                </a:extLst>
              </p:cNvPr>
              <p:cNvPicPr>
                <a:picLocks noChangeAspect="1" noChangeArrowheads="1"/>
              </p:cNvPicPr>
              <p:nvPr/>
            </p:nvPicPr>
            <p:blipFill>
              <a:blip r:embed="rId7"/>
              <a:stretch>
                <a:fillRect/>
              </a:stretch>
            </p:blipFill>
            <p:spPr>
              <a:xfrm>
                <a:off x="1001084" y="2014959"/>
                <a:ext cx="325820" cy="325820"/>
              </a:xfrm>
              <a:prstGeom prst="rect">
                <a:avLst/>
              </a:prstGeom>
              <a:noFill/>
              <a:ln>
                <a:noFill/>
              </a:ln>
            </p:spPr>
          </p:pic>
        </p:grpSp>
        <p:sp>
          <p:nvSpPr>
            <p:cNvPr id="31" name="Text Box 9">
              <a:extLst>
                <a:ext uri="{FF2B5EF4-FFF2-40B4-BE49-F238E27FC236}">
                  <a16:creationId xmlns:a16="http://schemas.microsoft.com/office/drawing/2014/main" id="{DB978EC0-1F6E-BA4B-7441-B2AF3A0FCFCA}"/>
                </a:ext>
              </a:extLst>
            </p:cNvPr>
            <p:cNvSpPr txBox="1">
              <a:spLocks noChangeArrowheads="1"/>
            </p:cNvSpPr>
            <p:nvPr/>
          </p:nvSpPr>
          <p:spPr bwMode="auto">
            <a:xfrm>
              <a:off x="3253658" y="2221425"/>
              <a:ext cx="330540"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err="1">
                  <a:latin typeface="Meiryo UI" panose="020B0604030504040204" pitchFamily="50" charset="-128"/>
                  <a:ea typeface="Meiryo UI" panose="020B0604030504040204" pitchFamily="50" charset="-128"/>
                  <a:cs typeface="メイリオ" pitchFamily="50" charset="-128"/>
                </a:rPr>
                <a:t>PC2</a:t>
              </a:r>
              <a:endParaRPr lang="ja-JP" altLang="en-US" sz="600" dirty="0">
                <a:latin typeface="Meiryo UI" panose="020B0604030504040204" pitchFamily="50" charset="-128"/>
                <a:ea typeface="Meiryo UI" panose="020B0604030504040204" pitchFamily="50" charset="-128"/>
                <a:cs typeface="メイリオ" pitchFamily="50" charset="-128"/>
              </a:endParaRPr>
            </a:p>
          </p:txBody>
        </p:sp>
      </p:grpSp>
      <p:grpSp>
        <p:nvGrpSpPr>
          <p:cNvPr id="48" name="グループ化 47">
            <a:extLst>
              <a:ext uri="{FF2B5EF4-FFF2-40B4-BE49-F238E27FC236}">
                <a16:creationId xmlns:a16="http://schemas.microsoft.com/office/drawing/2014/main" id="{F1586B6A-0D01-76EE-D26A-1574AD3D4200}"/>
              </a:ext>
            </a:extLst>
          </p:cNvPr>
          <p:cNvGrpSpPr/>
          <p:nvPr/>
        </p:nvGrpSpPr>
        <p:grpSpPr>
          <a:xfrm>
            <a:off x="5773287" y="1863436"/>
            <a:ext cx="540000" cy="835320"/>
            <a:chOff x="1387864" y="1863436"/>
            <a:chExt cx="576000" cy="835320"/>
          </a:xfrm>
        </p:grpSpPr>
        <p:cxnSp>
          <p:nvCxnSpPr>
            <p:cNvPr id="38" name="直線矢印コネクタ 37">
              <a:extLst>
                <a:ext uri="{FF2B5EF4-FFF2-40B4-BE49-F238E27FC236}">
                  <a16:creationId xmlns:a16="http://schemas.microsoft.com/office/drawing/2014/main" id="{AC3A9599-F9EE-35CC-BEFE-6ADF47E5A69E}"/>
                </a:ext>
              </a:extLst>
            </p:cNvPr>
            <p:cNvCxnSpPr/>
            <p:nvPr/>
          </p:nvCxnSpPr>
          <p:spPr>
            <a:xfrm flipV="1">
              <a:off x="1387864" y="1863436"/>
              <a:ext cx="576000" cy="357989"/>
            </a:xfrm>
            <a:prstGeom prst="straightConnector1">
              <a:avLst/>
            </a:prstGeom>
            <a:ln w="19050">
              <a:solidFill>
                <a:schemeClr val="accent4"/>
              </a:solidFill>
              <a:prstDash val="sys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35503591-610B-4A80-14B5-0DB0F79043DB}"/>
                </a:ext>
              </a:extLst>
            </p:cNvPr>
            <p:cNvCxnSpPr>
              <a:cxnSpLocks/>
            </p:cNvCxnSpPr>
            <p:nvPr/>
          </p:nvCxnSpPr>
          <p:spPr>
            <a:xfrm>
              <a:off x="1387864" y="2340767"/>
              <a:ext cx="576000" cy="357989"/>
            </a:xfrm>
            <a:prstGeom prst="straightConnector1">
              <a:avLst/>
            </a:prstGeom>
            <a:ln w="19050">
              <a:solidFill>
                <a:schemeClr val="accent4"/>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49" name="グループ化 48">
            <a:extLst>
              <a:ext uri="{FF2B5EF4-FFF2-40B4-BE49-F238E27FC236}">
                <a16:creationId xmlns:a16="http://schemas.microsoft.com/office/drawing/2014/main" id="{80D8D60C-FBBF-1FC3-AC1F-6699A787B7D5}"/>
              </a:ext>
            </a:extLst>
          </p:cNvPr>
          <p:cNvGrpSpPr/>
          <p:nvPr/>
        </p:nvGrpSpPr>
        <p:grpSpPr>
          <a:xfrm>
            <a:off x="6942514" y="1863436"/>
            <a:ext cx="540000" cy="835320"/>
            <a:chOff x="2677894" y="1863436"/>
            <a:chExt cx="540000" cy="835320"/>
          </a:xfrm>
        </p:grpSpPr>
        <p:cxnSp>
          <p:nvCxnSpPr>
            <p:cNvPr id="39" name="直線矢印コネクタ 38">
              <a:extLst>
                <a:ext uri="{FF2B5EF4-FFF2-40B4-BE49-F238E27FC236}">
                  <a16:creationId xmlns:a16="http://schemas.microsoft.com/office/drawing/2014/main" id="{A21CB10A-EF3F-A82F-CA18-643E3807E41F}"/>
                </a:ext>
              </a:extLst>
            </p:cNvPr>
            <p:cNvCxnSpPr>
              <a:cxnSpLocks/>
            </p:cNvCxnSpPr>
            <p:nvPr/>
          </p:nvCxnSpPr>
          <p:spPr>
            <a:xfrm>
              <a:off x="2677894" y="1863436"/>
              <a:ext cx="540000" cy="357989"/>
            </a:xfrm>
            <a:prstGeom prst="straightConnector1">
              <a:avLst/>
            </a:prstGeom>
            <a:ln w="19050">
              <a:solidFill>
                <a:schemeClr val="accent4"/>
              </a:solidFill>
              <a:prstDash val="sys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2F774938-6EE1-078E-3A47-D9AB67BFD44D}"/>
                </a:ext>
              </a:extLst>
            </p:cNvPr>
            <p:cNvCxnSpPr>
              <a:cxnSpLocks/>
            </p:cNvCxnSpPr>
            <p:nvPr/>
          </p:nvCxnSpPr>
          <p:spPr>
            <a:xfrm flipV="1">
              <a:off x="2677894" y="2340767"/>
              <a:ext cx="540000" cy="357989"/>
            </a:xfrm>
            <a:prstGeom prst="straightConnector1">
              <a:avLst/>
            </a:prstGeom>
            <a:ln w="19050">
              <a:solidFill>
                <a:schemeClr val="accent4"/>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0" name="Text Box 9">
            <a:extLst>
              <a:ext uri="{FF2B5EF4-FFF2-40B4-BE49-F238E27FC236}">
                <a16:creationId xmlns:a16="http://schemas.microsoft.com/office/drawing/2014/main" id="{4C9B6E2B-E956-852B-ABB4-693EEB6E6D1B}"/>
              </a:ext>
            </a:extLst>
          </p:cNvPr>
          <p:cNvSpPr txBox="1">
            <a:spLocks noChangeArrowheads="1"/>
          </p:cNvSpPr>
          <p:nvPr/>
        </p:nvSpPr>
        <p:spPr bwMode="auto">
          <a:xfrm>
            <a:off x="7136676" y="2483083"/>
            <a:ext cx="338555"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印刷</a:t>
            </a:r>
          </a:p>
        </p:txBody>
      </p:sp>
      <p:sp>
        <p:nvSpPr>
          <p:cNvPr id="51" name="Text Box 9">
            <a:extLst>
              <a:ext uri="{FF2B5EF4-FFF2-40B4-BE49-F238E27FC236}">
                <a16:creationId xmlns:a16="http://schemas.microsoft.com/office/drawing/2014/main" id="{6F60191E-F3AF-1956-EEFA-A3C11E87C9F1}"/>
              </a:ext>
            </a:extLst>
          </p:cNvPr>
          <p:cNvSpPr txBox="1">
            <a:spLocks noChangeArrowheads="1"/>
          </p:cNvSpPr>
          <p:nvPr/>
        </p:nvSpPr>
        <p:spPr bwMode="auto">
          <a:xfrm>
            <a:off x="5497632" y="1806325"/>
            <a:ext cx="769763"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データ・ファイル参照</a:t>
            </a:r>
          </a:p>
        </p:txBody>
      </p:sp>
      <p:sp>
        <p:nvSpPr>
          <p:cNvPr id="53" name="Rectangle 5">
            <a:extLst>
              <a:ext uri="{FF2B5EF4-FFF2-40B4-BE49-F238E27FC236}">
                <a16:creationId xmlns:a16="http://schemas.microsoft.com/office/drawing/2014/main" id="{FB1B970B-E9A4-9FA0-7483-4B6DF52AA0FF}"/>
              </a:ext>
            </a:extLst>
          </p:cNvPr>
          <p:cNvSpPr>
            <a:spLocks noChangeArrowheads="1"/>
          </p:cNvSpPr>
          <p:nvPr/>
        </p:nvSpPr>
        <p:spPr>
          <a:xfrm>
            <a:off x="700721" y="1456267"/>
            <a:ext cx="3696113" cy="1476586"/>
          </a:xfrm>
          <a:prstGeom prst="rect">
            <a:avLst/>
          </a:prstGeom>
          <a:no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Text Box 6">
            <a:extLst>
              <a:ext uri="{FF2B5EF4-FFF2-40B4-BE49-F238E27FC236}">
                <a16:creationId xmlns:a16="http://schemas.microsoft.com/office/drawing/2014/main" id="{8DA55523-43DC-838C-2904-4017D8B669D3}"/>
              </a:ext>
            </a:extLst>
          </p:cNvPr>
          <p:cNvSpPr txBox="1">
            <a:spLocks noChangeArrowheads="1"/>
          </p:cNvSpPr>
          <p:nvPr/>
        </p:nvSpPr>
        <p:spPr>
          <a:xfrm>
            <a:off x="700721" y="1273034"/>
            <a:ext cx="3699252" cy="183233"/>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PC</a:t>
            </a: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での共有</a:t>
            </a:r>
          </a:p>
        </p:txBody>
      </p:sp>
      <p:pic>
        <p:nvPicPr>
          <p:cNvPr id="55" name="図 54" descr="パソコンの画面&#10;&#10;AI によって生成されたコンテンツは間違っている可能性があります。">
            <a:extLst>
              <a:ext uri="{FF2B5EF4-FFF2-40B4-BE49-F238E27FC236}">
                <a16:creationId xmlns:a16="http://schemas.microsoft.com/office/drawing/2014/main" id="{E7D76309-3511-9DD4-AC1D-889BA79E3930}"/>
              </a:ext>
            </a:extLst>
          </p:cNvPr>
          <p:cNvPicPr>
            <a:picLocks noChangeAspect="1"/>
          </p:cNvPicPr>
          <p:nvPr/>
        </p:nvPicPr>
        <p:blipFill>
          <a:blip r:embed="rId2"/>
          <a:stretch>
            <a:fillRect/>
          </a:stretch>
        </p:blipFill>
        <p:spPr>
          <a:xfrm>
            <a:off x="2195111" y="2303734"/>
            <a:ext cx="644815" cy="395022"/>
          </a:xfrm>
          <a:prstGeom prst="rect">
            <a:avLst/>
          </a:prstGeom>
        </p:spPr>
      </p:pic>
      <p:grpSp>
        <p:nvGrpSpPr>
          <p:cNvPr id="56" name="グループ化 55">
            <a:extLst>
              <a:ext uri="{FF2B5EF4-FFF2-40B4-BE49-F238E27FC236}">
                <a16:creationId xmlns:a16="http://schemas.microsoft.com/office/drawing/2014/main" id="{BED96404-1C52-6937-A53A-05A1DE8136BF}"/>
              </a:ext>
            </a:extLst>
          </p:cNvPr>
          <p:cNvGrpSpPr/>
          <p:nvPr/>
        </p:nvGrpSpPr>
        <p:grpSpPr>
          <a:xfrm>
            <a:off x="1056921" y="1617261"/>
            <a:ext cx="700833" cy="826280"/>
            <a:chOff x="2001336" y="1320732"/>
            <a:chExt cx="700833" cy="826280"/>
          </a:xfrm>
        </p:grpSpPr>
        <p:pic>
          <p:nvPicPr>
            <p:cNvPr id="58" name="Picture 4" descr="J:\ダウンロード\共有フォルダicon.png">
              <a:extLst>
                <a:ext uri="{FF2B5EF4-FFF2-40B4-BE49-F238E27FC236}">
                  <a16:creationId xmlns:a16="http://schemas.microsoft.com/office/drawing/2014/main" id="{EDCED7C3-3C87-0164-8DD2-8D28F5382AB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8806" y="1724797"/>
              <a:ext cx="248905" cy="276058"/>
            </a:xfrm>
            <a:prstGeom prst="rect">
              <a:avLst/>
            </a:prstGeom>
            <a:noFill/>
            <a:extLst>
              <a:ext uri="{909E8E84-426E-40DD-AFC4-6F175D3DCCD1}">
                <a14:hiddenFill xmlns:a14="http://schemas.microsoft.com/office/drawing/2010/main">
                  <a:solidFill>
                    <a:srgbClr val="FFFFFF"/>
                  </a:solidFill>
                </a14:hiddenFill>
              </a:ext>
            </a:extLst>
          </p:spPr>
        </p:pic>
        <p:sp>
          <p:nvSpPr>
            <p:cNvPr id="59" name="Text Box 9">
              <a:extLst>
                <a:ext uri="{FF2B5EF4-FFF2-40B4-BE49-F238E27FC236}">
                  <a16:creationId xmlns:a16="http://schemas.microsoft.com/office/drawing/2014/main" id="{1104B2C7-9F3A-1897-B01B-98CC9562CF4C}"/>
                </a:ext>
              </a:extLst>
            </p:cNvPr>
            <p:cNvSpPr txBox="1">
              <a:spLocks noChangeArrowheads="1"/>
            </p:cNvSpPr>
            <p:nvPr/>
          </p:nvSpPr>
          <p:spPr bwMode="auto">
            <a:xfrm>
              <a:off x="2001336" y="1962346"/>
              <a:ext cx="700833"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a:latin typeface="Meiryo UI" panose="020B0604030504040204" pitchFamily="50" charset="-128"/>
                  <a:ea typeface="Meiryo UI" panose="020B0604030504040204" pitchFamily="50" charset="-128"/>
                  <a:cs typeface="メイリオ" pitchFamily="50" charset="-128"/>
                </a:rPr>
                <a:t>DB</a:t>
              </a:r>
              <a:r>
                <a:rPr lang="ja-JP" altLang="en-US" sz="600" dirty="0">
                  <a:latin typeface="Meiryo UI" panose="020B0604030504040204" pitchFamily="50" charset="-128"/>
                  <a:ea typeface="Meiryo UI" panose="020B0604030504040204" pitchFamily="50" charset="-128"/>
                  <a:cs typeface="メイリオ" pitchFamily="50" charset="-128"/>
                </a:rPr>
                <a:t>・ファイル共有</a:t>
              </a:r>
            </a:p>
          </p:txBody>
        </p:sp>
        <p:pic>
          <p:nvPicPr>
            <p:cNvPr id="60" name="Picture 2" descr="J:\ダウンロード\SQLServerLogo.png">
              <a:extLst>
                <a:ext uri="{FF2B5EF4-FFF2-40B4-BE49-F238E27FC236}">
                  <a16:creationId xmlns:a16="http://schemas.microsoft.com/office/drawing/2014/main" id="{1AF7A8A2-CFF6-85D0-4CE8-1D22F56C654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7171" y="1320732"/>
              <a:ext cx="450158" cy="12825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1" name="グループ化 60">
            <a:extLst>
              <a:ext uri="{FF2B5EF4-FFF2-40B4-BE49-F238E27FC236}">
                <a16:creationId xmlns:a16="http://schemas.microsoft.com/office/drawing/2014/main" id="{EDDBBA27-F123-E93E-D346-9FC6D7B7C71C}"/>
              </a:ext>
            </a:extLst>
          </p:cNvPr>
          <p:cNvGrpSpPr/>
          <p:nvPr/>
        </p:nvGrpSpPr>
        <p:grpSpPr>
          <a:xfrm>
            <a:off x="889152" y="1755160"/>
            <a:ext cx="954107" cy="488953"/>
            <a:chOff x="727120" y="1925667"/>
            <a:chExt cx="954107" cy="488953"/>
          </a:xfrm>
        </p:grpSpPr>
        <p:grpSp>
          <p:nvGrpSpPr>
            <p:cNvPr id="62" name="グループ化 61">
              <a:extLst>
                <a:ext uri="{FF2B5EF4-FFF2-40B4-BE49-F238E27FC236}">
                  <a16:creationId xmlns:a16="http://schemas.microsoft.com/office/drawing/2014/main" id="{1B132611-1C54-1DA8-D244-40B7C2CAF07A}"/>
                </a:ext>
              </a:extLst>
            </p:cNvPr>
            <p:cNvGrpSpPr/>
            <p:nvPr/>
          </p:nvGrpSpPr>
          <p:grpSpPr>
            <a:xfrm>
              <a:off x="727120" y="1925667"/>
              <a:ext cx="954107" cy="488953"/>
              <a:chOff x="686941" y="1851826"/>
              <a:chExt cx="954107" cy="488953"/>
            </a:xfrm>
          </p:grpSpPr>
          <p:pic>
            <p:nvPicPr>
              <p:cNvPr id="64" name="図 63">
                <a:extLst>
                  <a:ext uri="{FF2B5EF4-FFF2-40B4-BE49-F238E27FC236}">
                    <a16:creationId xmlns:a16="http://schemas.microsoft.com/office/drawing/2014/main" id="{58D03CB9-D624-995C-59D3-8A64AA9F0CE1}"/>
                  </a:ext>
                </a:extLst>
              </p:cNvPr>
              <p:cNvPicPr>
                <a:picLocks noChangeAspect="1"/>
              </p:cNvPicPr>
              <p:nvPr/>
            </p:nvPicPr>
            <p:blipFill>
              <a:blip r:embed="rId6"/>
              <a:stretch>
                <a:fillRect/>
              </a:stretch>
            </p:blipFill>
            <p:spPr>
              <a:xfrm>
                <a:off x="686941" y="1851826"/>
                <a:ext cx="954107" cy="215386"/>
              </a:xfrm>
              <a:prstGeom prst="rect">
                <a:avLst/>
              </a:prstGeom>
            </p:spPr>
          </p:pic>
          <p:pic>
            <p:nvPicPr>
              <p:cNvPr id="65" name="Picture 37" descr="MCj04339420000[1]">
                <a:extLst>
                  <a:ext uri="{FF2B5EF4-FFF2-40B4-BE49-F238E27FC236}">
                    <a16:creationId xmlns:a16="http://schemas.microsoft.com/office/drawing/2014/main" id="{474C694B-721E-45AA-6FF6-9293D5795D38}"/>
                  </a:ext>
                </a:extLst>
              </p:cNvPr>
              <p:cNvPicPr>
                <a:picLocks noChangeAspect="1" noChangeArrowheads="1"/>
              </p:cNvPicPr>
              <p:nvPr/>
            </p:nvPicPr>
            <p:blipFill>
              <a:blip r:embed="rId7"/>
              <a:stretch>
                <a:fillRect/>
              </a:stretch>
            </p:blipFill>
            <p:spPr>
              <a:xfrm>
                <a:off x="1001084" y="2014959"/>
                <a:ext cx="325820" cy="325820"/>
              </a:xfrm>
              <a:prstGeom prst="rect">
                <a:avLst/>
              </a:prstGeom>
              <a:noFill/>
              <a:ln>
                <a:noFill/>
              </a:ln>
            </p:spPr>
          </p:pic>
        </p:grpSp>
        <p:sp>
          <p:nvSpPr>
            <p:cNvPr id="63" name="Text Box 9">
              <a:extLst>
                <a:ext uri="{FF2B5EF4-FFF2-40B4-BE49-F238E27FC236}">
                  <a16:creationId xmlns:a16="http://schemas.microsoft.com/office/drawing/2014/main" id="{59B3812D-81B6-7A90-860E-D7E18F57904B}"/>
                </a:ext>
              </a:extLst>
            </p:cNvPr>
            <p:cNvSpPr txBox="1">
              <a:spLocks noChangeArrowheads="1"/>
            </p:cNvSpPr>
            <p:nvPr/>
          </p:nvSpPr>
          <p:spPr bwMode="auto">
            <a:xfrm>
              <a:off x="805758" y="2221425"/>
              <a:ext cx="330540"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err="1">
                  <a:latin typeface="Meiryo UI" panose="020B0604030504040204" pitchFamily="50" charset="-128"/>
                  <a:ea typeface="Meiryo UI" panose="020B0604030504040204" pitchFamily="50" charset="-128"/>
                  <a:cs typeface="メイリオ" pitchFamily="50" charset="-128"/>
                </a:rPr>
                <a:t>PC1</a:t>
              </a:r>
              <a:endParaRPr lang="ja-JP" altLang="en-US" sz="600" dirty="0">
                <a:latin typeface="Meiryo UI" panose="020B0604030504040204" pitchFamily="50" charset="-128"/>
                <a:ea typeface="Meiryo UI" panose="020B0604030504040204" pitchFamily="50" charset="-128"/>
                <a:cs typeface="メイリオ" pitchFamily="50" charset="-128"/>
              </a:endParaRPr>
            </a:p>
          </p:txBody>
        </p:sp>
      </p:grpSp>
      <p:grpSp>
        <p:nvGrpSpPr>
          <p:cNvPr id="66" name="グループ化 65">
            <a:extLst>
              <a:ext uri="{FF2B5EF4-FFF2-40B4-BE49-F238E27FC236}">
                <a16:creationId xmlns:a16="http://schemas.microsoft.com/office/drawing/2014/main" id="{B0C11C40-F65B-9EA1-12C2-2A53B179FFF9}"/>
              </a:ext>
            </a:extLst>
          </p:cNvPr>
          <p:cNvGrpSpPr/>
          <p:nvPr/>
        </p:nvGrpSpPr>
        <p:grpSpPr>
          <a:xfrm>
            <a:off x="3227606" y="1755160"/>
            <a:ext cx="954107" cy="488953"/>
            <a:chOff x="3170300" y="1925667"/>
            <a:chExt cx="954107" cy="488953"/>
          </a:xfrm>
        </p:grpSpPr>
        <p:grpSp>
          <p:nvGrpSpPr>
            <p:cNvPr id="67" name="グループ化 66">
              <a:extLst>
                <a:ext uri="{FF2B5EF4-FFF2-40B4-BE49-F238E27FC236}">
                  <a16:creationId xmlns:a16="http://schemas.microsoft.com/office/drawing/2014/main" id="{ECF4F2DB-AB74-49C4-A242-9039ADDD56FC}"/>
                </a:ext>
              </a:extLst>
            </p:cNvPr>
            <p:cNvGrpSpPr/>
            <p:nvPr/>
          </p:nvGrpSpPr>
          <p:grpSpPr>
            <a:xfrm>
              <a:off x="3170300" y="1925667"/>
              <a:ext cx="954107" cy="488953"/>
              <a:chOff x="686941" y="1851826"/>
              <a:chExt cx="954107" cy="488953"/>
            </a:xfrm>
          </p:grpSpPr>
          <p:pic>
            <p:nvPicPr>
              <p:cNvPr id="69" name="図 68">
                <a:extLst>
                  <a:ext uri="{FF2B5EF4-FFF2-40B4-BE49-F238E27FC236}">
                    <a16:creationId xmlns:a16="http://schemas.microsoft.com/office/drawing/2014/main" id="{D3AD6F3B-FAF7-A8C0-6803-114D8BA21444}"/>
                  </a:ext>
                </a:extLst>
              </p:cNvPr>
              <p:cNvPicPr>
                <a:picLocks noChangeAspect="1"/>
              </p:cNvPicPr>
              <p:nvPr/>
            </p:nvPicPr>
            <p:blipFill>
              <a:blip r:embed="rId6"/>
              <a:stretch>
                <a:fillRect/>
              </a:stretch>
            </p:blipFill>
            <p:spPr>
              <a:xfrm>
                <a:off x="686941" y="1851826"/>
                <a:ext cx="954107" cy="215386"/>
              </a:xfrm>
              <a:prstGeom prst="rect">
                <a:avLst/>
              </a:prstGeom>
            </p:spPr>
          </p:pic>
          <p:pic>
            <p:nvPicPr>
              <p:cNvPr id="70" name="Picture 37" descr="MCj04339420000[1]">
                <a:extLst>
                  <a:ext uri="{FF2B5EF4-FFF2-40B4-BE49-F238E27FC236}">
                    <a16:creationId xmlns:a16="http://schemas.microsoft.com/office/drawing/2014/main" id="{78C99865-0762-E42F-426B-0B230A7B1904}"/>
                  </a:ext>
                </a:extLst>
              </p:cNvPr>
              <p:cNvPicPr>
                <a:picLocks noChangeAspect="1" noChangeArrowheads="1"/>
              </p:cNvPicPr>
              <p:nvPr/>
            </p:nvPicPr>
            <p:blipFill>
              <a:blip r:embed="rId7"/>
              <a:stretch>
                <a:fillRect/>
              </a:stretch>
            </p:blipFill>
            <p:spPr>
              <a:xfrm>
                <a:off x="1001084" y="2014959"/>
                <a:ext cx="325820" cy="325820"/>
              </a:xfrm>
              <a:prstGeom prst="rect">
                <a:avLst/>
              </a:prstGeom>
              <a:noFill/>
              <a:ln>
                <a:noFill/>
              </a:ln>
            </p:spPr>
          </p:pic>
        </p:grpSp>
        <p:sp>
          <p:nvSpPr>
            <p:cNvPr id="68" name="Text Box 9">
              <a:extLst>
                <a:ext uri="{FF2B5EF4-FFF2-40B4-BE49-F238E27FC236}">
                  <a16:creationId xmlns:a16="http://schemas.microsoft.com/office/drawing/2014/main" id="{6D41063E-36E0-1DFE-2731-A1CF8CA36D2D}"/>
                </a:ext>
              </a:extLst>
            </p:cNvPr>
            <p:cNvSpPr txBox="1">
              <a:spLocks noChangeArrowheads="1"/>
            </p:cNvSpPr>
            <p:nvPr/>
          </p:nvSpPr>
          <p:spPr bwMode="auto">
            <a:xfrm>
              <a:off x="3253658" y="2221425"/>
              <a:ext cx="330540"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err="1">
                  <a:latin typeface="Meiryo UI" panose="020B0604030504040204" pitchFamily="50" charset="-128"/>
                  <a:ea typeface="Meiryo UI" panose="020B0604030504040204" pitchFamily="50" charset="-128"/>
                  <a:cs typeface="メイリオ" pitchFamily="50" charset="-128"/>
                </a:rPr>
                <a:t>PC2</a:t>
              </a:r>
              <a:endParaRPr lang="ja-JP" altLang="en-US" sz="600" dirty="0">
                <a:latin typeface="Meiryo UI" panose="020B0604030504040204" pitchFamily="50" charset="-128"/>
                <a:ea typeface="Meiryo UI" panose="020B0604030504040204" pitchFamily="50" charset="-128"/>
                <a:cs typeface="メイリオ" pitchFamily="50" charset="-128"/>
              </a:endParaRPr>
            </a:p>
          </p:txBody>
        </p:sp>
      </p:grpSp>
      <p:cxnSp>
        <p:nvCxnSpPr>
          <p:cNvPr id="73" name="直線矢印コネクタ 72">
            <a:extLst>
              <a:ext uri="{FF2B5EF4-FFF2-40B4-BE49-F238E27FC236}">
                <a16:creationId xmlns:a16="http://schemas.microsoft.com/office/drawing/2014/main" id="{2FB4BE6C-8D35-A38D-B11F-39C356123E1A}"/>
              </a:ext>
            </a:extLst>
          </p:cNvPr>
          <p:cNvCxnSpPr>
            <a:cxnSpLocks/>
          </p:cNvCxnSpPr>
          <p:nvPr/>
        </p:nvCxnSpPr>
        <p:spPr>
          <a:xfrm>
            <a:off x="1680819" y="2221060"/>
            <a:ext cx="540000" cy="357989"/>
          </a:xfrm>
          <a:prstGeom prst="straightConnector1">
            <a:avLst/>
          </a:prstGeom>
          <a:ln w="19050">
            <a:solidFill>
              <a:schemeClr val="accent4"/>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6" name="直線矢印コネクタ 75">
            <a:extLst>
              <a:ext uri="{FF2B5EF4-FFF2-40B4-BE49-F238E27FC236}">
                <a16:creationId xmlns:a16="http://schemas.microsoft.com/office/drawing/2014/main" id="{CD404EB3-804E-B644-121C-31CED9878CA3}"/>
              </a:ext>
            </a:extLst>
          </p:cNvPr>
          <p:cNvCxnSpPr>
            <a:cxnSpLocks/>
          </p:cNvCxnSpPr>
          <p:nvPr/>
        </p:nvCxnSpPr>
        <p:spPr>
          <a:xfrm flipV="1">
            <a:off x="2850046" y="2221060"/>
            <a:ext cx="540000" cy="357989"/>
          </a:xfrm>
          <a:prstGeom prst="straightConnector1">
            <a:avLst/>
          </a:prstGeom>
          <a:ln w="19050">
            <a:solidFill>
              <a:schemeClr val="accent4"/>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7" name="Text Box 9">
            <a:extLst>
              <a:ext uri="{FF2B5EF4-FFF2-40B4-BE49-F238E27FC236}">
                <a16:creationId xmlns:a16="http://schemas.microsoft.com/office/drawing/2014/main" id="{518553CC-9B04-62A0-1123-A4F6F7A65612}"/>
              </a:ext>
            </a:extLst>
          </p:cNvPr>
          <p:cNvSpPr txBox="1">
            <a:spLocks noChangeArrowheads="1"/>
          </p:cNvSpPr>
          <p:nvPr/>
        </p:nvSpPr>
        <p:spPr bwMode="auto">
          <a:xfrm>
            <a:off x="3044208" y="2363376"/>
            <a:ext cx="338555"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印刷</a:t>
            </a:r>
          </a:p>
        </p:txBody>
      </p:sp>
      <p:sp>
        <p:nvSpPr>
          <p:cNvPr id="78" name="Text Box 9">
            <a:extLst>
              <a:ext uri="{FF2B5EF4-FFF2-40B4-BE49-F238E27FC236}">
                <a16:creationId xmlns:a16="http://schemas.microsoft.com/office/drawing/2014/main" id="{B9C80A4A-D711-6160-FBDD-D1E04B095345}"/>
              </a:ext>
            </a:extLst>
          </p:cNvPr>
          <p:cNvSpPr txBox="1">
            <a:spLocks noChangeArrowheads="1"/>
          </p:cNvSpPr>
          <p:nvPr/>
        </p:nvSpPr>
        <p:spPr bwMode="auto">
          <a:xfrm>
            <a:off x="2148484" y="1938417"/>
            <a:ext cx="769763"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データ・ファイル参照</a:t>
            </a:r>
          </a:p>
        </p:txBody>
      </p:sp>
      <p:cxnSp>
        <p:nvCxnSpPr>
          <p:cNvPr id="79" name="直線矢印コネクタ 78">
            <a:extLst>
              <a:ext uri="{FF2B5EF4-FFF2-40B4-BE49-F238E27FC236}">
                <a16:creationId xmlns:a16="http://schemas.microsoft.com/office/drawing/2014/main" id="{BDABCA39-8366-7F45-2AC4-3A59F775E038}"/>
              </a:ext>
            </a:extLst>
          </p:cNvPr>
          <p:cNvCxnSpPr>
            <a:cxnSpLocks/>
          </p:cNvCxnSpPr>
          <p:nvPr/>
        </p:nvCxnSpPr>
        <p:spPr>
          <a:xfrm>
            <a:off x="1680819" y="2101718"/>
            <a:ext cx="1701944" cy="0"/>
          </a:xfrm>
          <a:prstGeom prst="straightConnector1">
            <a:avLst/>
          </a:prstGeom>
          <a:ln w="19050">
            <a:solidFill>
              <a:schemeClr val="accent4"/>
            </a:solidFill>
            <a:prstDash val="sys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Rectangle 5">
            <a:extLst>
              <a:ext uri="{FF2B5EF4-FFF2-40B4-BE49-F238E27FC236}">
                <a16:creationId xmlns:a16="http://schemas.microsoft.com/office/drawing/2014/main" id="{009C2A6B-2159-9C8C-302D-2B80664C8E3E}"/>
              </a:ext>
            </a:extLst>
          </p:cNvPr>
          <p:cNvSpPr>
            <a:spLocks noChangeArrowheads="1"/>
          </p:cNvSpPr>
          <p:nvPr/>
        </p:nvSpPr>
        <p:spPr>
          <a:xfrm>
            <a:off x="697582" y="3193078"/>
            <a:ext cx="3696113" cy="1476586"/>
          </a:xfrm>
          <a:prstGeom prst="rect">
            <a:avLst/>
          </a:prstGeom>
          <a:no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Text Box 6">
            <a:extLst>
              <a:ext uri="{FF2B5EF4-FFF2-40B4-BE49-F238E27FC236}">
                <a16:creationId xmlns:a16="http://schemas.microsoft.com/office/drawing/2014/main" id="{62CD274D-6F3E-B223-1674-E48A02E5047F}"/>
              </a:ext>
            </a:extLst>
          </p:cNvPr>
          <p:cNvSpPr txBox="1">
            <a:spLocks noChangeArrowheads="1"/>
          </p:cNvSpPr>
          <p:nvPr/>
        </p:nvSpPr>
        <p:spPr>
          <a:xfrm>
            <a:off x="697582" y="3009845"/>
            <a:ext cx="3699252" cy="183233"/>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PC+</a:t>
            </a: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ファイルサーバーでの共有</a:t>
            </a:r>
          </a:p>
        </p:txBody>
      </p:sp>
      <p:pic>
        <p:nvPicPr>
          <p:cNvPr id="8" name="図 7" descr="パソコンの画面&#10;&#10;AI によって生成されたコンテンツは間違っている可能性があります。">
            <a:extLst>
              <a:ext uri="{FF2B5EF4-FFF2-40B4-BE49-F238E27FC236}">
                <a16:creationId xmlns:a16="http://schemas.microsoft.com/office/drawing/2014/main" id="{B7A23D52-FB90-36E3-DC42-F851D5BA0ED7}"/>
              </a:ext>
            </a:extLst>
          </p:cNvPr>
          <p:cNvPicPr>
            <a:picLocks noChangeAspect="1"/>
          </p:cNvPicPr>
          <p:nvPr/>
        </p:nvPicPr>
        <p:blipFill>
          <a:blip r:embed="rId2"/>
          <a:stretch>
            <a:fillRect/>
          </a:stretch>
        </p:blipFill>
        <p:spPr>
          <a:xfrm>
            <a:off x="2191972" y="4160252"/>
            <a:ext cx="644815" cy="395022"/>
          </a:xfrm>
          <a:prstGeom prst="rect">
            <a:avLst/>
          </a:prstGeom>
        </p:spPr>
      </p:pic>
      <p:grpSp>
        <p:nvGrpSpPr>
          <p:cNvPr id="12" name="グループ化 11">
            <a:extLst>
              <a:ext uri="{FF2B5EF4-FFF2-40B4-BE49-F238E27FC236}">
                <a16:creationId xmlns:a16="http://schemas.microsoft.com/office/drawing/2014/main" id="{722B29BF-67C7-8D69-8835-7B633A6DA19B}"/>
              </a:ext>
            </a:extLst>
          </p:cNvPr>
          <p:cNvGrpSpPr/>
          <p:nvPr/>
        </p:nvGrpSpPr>
        <p:grpSpPr>
          <a:xfrm>
            <a:off x="2128979" y="3312123"/>
            <a:ext cx="806631" cy="571700"/>
            <a:chOff x="1948437" y="1575312"/>
            <a:chExt cx="806631" cy="571700"/>
          </a:xfrm>
        </p:grpSpPr>
        <p:pic>
          <p:nvPicPr>
            <p:cNvPr id="13" name="Picture 38" descr="MCj04289690000[1]">
              <a:extLst>
                <a:ext uri="{FF2B5EF4-FFF2-40B4-BE49-F238E27FC236}">
                  <a16:creationId xmlns:a16="http://schemas.microsoft.com/office/drawing/2014/main" id="{5F95D9E5-3F39-0BF3-3E6A-16F617061E8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5605" y="1575312"/>
              <a:ext cx="285856" cy="396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4" descr="J:\ダウンロード\共有フォルダicon.png">
              <a:extLst>
                <a:ext uri="{FF2B5EF4-FFF2-40B4-BE49-F238E27FC236}">
                  <a16:creationId xmlns:a16="http://schemas.microsoft.com/office/drawing/2014/main" id="{7571CDD3-B3BB-0560-565A-76A90264C8F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8806" y="1724797"/>
              <a:ext cx="248905" cy="276058"/>
            </a:xfrm>
            <a:prstGeom prst="rect">
              <a:avLst/>
            </a:prstGeom>
            <a:noFill/>
            <a:extLst>
              <a:ext uri="{909E8E84-426E-40DD-AFC4-6F175D3DCCD1}">
                <a14:hiddenFill xmlns:a14="http://schemas.microsoft.com/office/drawing/2010/main">
                  <a:solidFill>
                    <a:srgbClr val="FFFFFF"/>
                  </a:solidFill>
                </a14:hiddenFill>
              </a:ext>
            </a:extLst>
          </p:spPr>
        </p:pic>
        <p:sp>
          <p:nvSpPr>
            <p:cNvPr id="23" name="Text Box 9">
              <a:extLst>
                <a:ext uri="{FF2B5EF4-FFF2-40B4-BE49-F238E27FC236}">
                  <a16:creationId xmlns:a16="http://schemas.microsoft.com/office/drawing/2014/main" id="{5FD5CFAB-D507-EA00-5EA6-836BDFE8FF53}"/>
                </a:ext>
              </a:extLst>
            </p:cNvPr>
            <p:cNvSpPr txBox="1">
              <a:spLocks noChangeArrowheads="1"/>
            </p:cNvSpPr>
            <p:nvPr/>
          </p:nvSpPr>
          <p:spPr bwMode="auto">
            <a:xfrm>
              <a:off x="1948437" y="1962346"/>
              <a:ext cx="806631"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ファイル共有サーバー</a:t>
              </a:r>
            </a:p>
          </p:txBody>
        </p:sp>
      </p:grpSp>
      <p:grpSp>
        <p:nvGrpSpPr>
          <p:cNvPr id="25" name="グループ化 24">
            <a:extLst>
              <a:ext uri="{FF2B5EF4-FFF2-40B4-BE49-F238E27FC236}">
                <a16:creationId xmlns:a16="http://schemas.microsoft.com/office/drawing/2014/main" id="{DB11B920-F34E-BF21-7DC1-D68633834D01}"/>
              </a:ext>
            </a:extLst>
          </p:cNvPr>
          <p:cNvGrpSpPr/>
          <p:nvPr/>
        </p:nvGrpSpPr>
        <p:grpSpPr>
          <a:xfrm>
            <a:off x="886013" y="3662478"/>
            <a:ext cx="954107" cy="488953"/>
            <a:chOff x="727120" y="1925667"/>
            <a:chExt cx="954107" cy="488953"/>
          </a:xfrm>
        </p:grpSpPr>
        <p:grpSp>
          <p:nvGrpSpPr>
            <p:cNvPr id="26" name="グループ化 25">
              <a:extLst>
                <a:ext uri="{FF2B5EF4-FFF2-40B4-BE49-F238E27FC236}">
                  <a16:creationId xmlns:a16="http://schemas.microsoft.com/office/drawing/2014/main" id="{D67BDEE3-CB33-EE82-048C-F6626BEE911F}"/>
                </a:ext>
              </a:extLst>
            </p:cNvPr>
            <p:cNvGrpSpPr/>
            <p:nvPr/>
          </p:nvGrpSpPr>
          <p:grpSpPr>
            <a:xfrm>
              <a:off x="727120" y="1925667"/>
              <a:ext cx="954107" cy="488953"/>
              <a:chOff x="686941" y="1851826"/>
              <a:chExt cx="954107" cy="488953"/>
            </a:xfrm>
          </p:grpSpPr>
          <p:pic>
            <p:nvPicPr>
              <p:cNvPr id="33" name="図 32">
                <a:extLst>
                  <a:ext uri="{FF2B5EF4-FFF2-40B4-BE49-F238E27FC236}">
                    <a16:creationId xmlns:a16="http://schemas.microsoft.com/office/drawing/2014/main" id="{844A87D1-5ADC-9CA5-2275-7035053BC481}"/>
                  </a:ext>
                </a:extLst>
              </p:cNvPr>
              <p:cNvPicPr>
                <a:picLocks noChangeAspect="1"/>
              </p:cNvPicPr>
              <p:nvPr/>
            </p:nvPicPr>
            <p:blipFill>
              <a:blip r:embed="rId6"/>
              <a:stretch>
                <a:fillRect/>
              </a:stretch>
            </p:blipFill>
            <p:spPr>
              <a:xfrm>
                <a:off x="686941" y="1851826"/>
                <a:ext cx="954107" cy="215386"/>
              </a:xfrm>
              <a:prstGeom prst="rect">
                <a:avLst/>
              </a:prstGeom>
            </p:spPr>
          </p:pic>
          <p:pic>
            <p:nvPicPr>
              <p:cNvPr id="34" name="Picture 37" descr="MCj04339420000[1]">
                <a:extLst>
                  <a:ext uri="{FF2B5EF4-FFF2-40B4-BE49-F238E27FC236}">
                    <a16:creationId xmlns:a16="http://schemas.microsoft.com/office/drawing/2014/main" id="{07C06365-47B9-DB6C-2671-0632F3F24689}"/>
                  </a:ext>
                </a:extLst>
              </p:cNvPr>
              <p:cNvPicPr>
                <a:picLocks noChangeAspect="1" noChangeArrowheads="1"/>
              </p:cNvPicPr>
              <p:nvPr/>
            </p:nvPicPr>
            <p:blipFill>
              <a:blip r:embed="rId7"/>
              <a:stretch>
                <a:fillRect/>
              </a:stretch>
            </p:blipFill>
            <p:spPr>
              <a:xfrm>
                <a:off x="1001084" y="2014959"/>
                <a:ext cx="325820" cy="325820"/>
              </a:xfrm>
              <a:prstGeom prst="rect">
                <a:avLst/>
              </a:prstGeom>
              <a:noFill/>
              <a:ln>
                <a:noFill/>
              </a:ln>
            </p:spPr>
          </p:pic>
        </p:grpSp>
        <p:sp>
          <p:nvSpPr>
            <p:cNvPr id="32" name="Text Box 9">
              <a:extLst>
                <a:ext uri="{FF2B5EF4-FFF2-40B4-BE49-F238E27FC236}">
                  <a16:creationId xmlns:a16="http://schemas.microsoft.com/office/drawing/2014/main" id="{D2D5DEE2-2C5C-4225-DA8C-D56EE14ED1A0}"/>
                </a:ext>
              </a:extLst>
            </p:cNvPr>
            <p:cNvSpPr txBox="1">
              <a:spLocks noChangeArrowheads="1"/>
            </p:cNvSpPr>
            <p:nvPr/>
          </p:nvSpPr>
          <p:spPr bwMode="auto">
            <a:xfrm>
              <a:off x="805758" y="2221425"/>
              <a:ext cx="330540"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err="1">
                  <a:latin typeface="Meiryo UI" panose="020B0604030504040204" pitchFamily="50" charset="-128"/>
                  <a:ea typeface="Meiryo UI" panose="020B0604030504040204" pitchFamily="50" charset="-128"/>
                  <a:cs typeface="メイリオ" pitchFamily="50" charset="-128"/>
                </a:rPr>
                <a:t>PC1</a:t>
              </a:r>
              <a:endParaRPr lang="ja-JP" altLang="en-US" sz="600" dirty="0">
                <a:latin typeface="Meiryo UI" panose="020B0604030504040204" pitchFamily="50" charset="-128"/>
                <a:ea typeface="Meiryo UI" panose="020B0604030504040204" pitchFamily="50" charset="-128"/>
                <a:cs typeface="メイリオ" pitchFamily="50" charset="-128"/>
              </a:endParaRPr>
            </a:p>
          </p:txBody>
        </p:sp>
      </p:grpSp>
      <p:grpSp>
        <p:nvGrpSpPr>
          <p:cNvPr id="35" name="グループ化 34">
            <a:extLst>
              <a:ext uri="{FF2B5EF4-FFF2-40B4-BE49-F238E27FC236}">
                <a16:creationId xmlns:a16="http://schemas.microsoft.com/office/drawing/2014/main" id="{E3C27AA6-B1B3-3754-AAC6-C4E79BCB0C5C}"/>
              </a:ext>
            </a:extLst>
          </p:cNvPr>
          <p:cNvGrpSpPr/>
          <p:nvPr/>
        </p:nvGrpSpPr>
        <p:grpSpPr>
          <a:xfrm>
            <a:off x="3224467" y="3662478"/>
            <a:ext cx="954107" cy="488953"/>
            <a:chOff x="3170300" y="1925667"/>
            <a:chExt cx="954107" cy="488953"/>
          </a:xfrm>
        </p:grpSpPr>
        <p:grpSp>
          <p:nvGrpSpPr>
            <p:cNvPr id="36" name="グループ化 35">
              <a:extLst>
                <a:ext uri="{FF2B5EF4-FFF2-40B4-BE49-F238E27FC236}">
                  <a16:creationId xmlns:a16="http://schemas.microsoft.com/office/drawing/2014/main" id="{89DCF5C6-DD16-A856-B769-668F0D684CD0}"/>
                </a:ext>
              </a:extLst>
            </p:cNvPr>
            <p:cNvGrpSpPr/>
            <p:nvPr/>
          </p:nvGrpSpPr>
          <p:grpSpPr>
            <a:xfrm>
              <a:off x="3170300" y="1925667"/>
              <a:ext cx="954107" cy="488953"/>
              <a:chOff x="686941" y="1851826"/>
              <a:chExt cx="954107" cy="488953"/>
            </a:xfrm>
          </p:grpSpPr>
          <p:pic>
            <p:nvPicPr>
              <p:cNvPr id="42" name="図 41">
                <a:extLst>
                  <a:ext uri="{FF2B5EF4-FFF2-40B4-BE49-F238E27FC236}">
                    <a16:creationId xmlns:a16="http://schemas.microsoft.com/office/drawing/2014/main" id="{91F8C2CD-E8F9-464D-C14D-4F9C9B9E1F83}"/>
                  </a:ext>
                </a:extLst>
              </p:cNvPr>
              <p:cNvPicPr>
                <a:picLocks noChangeAspect="1"/>
              </p:cNvPicPr>
              <p:nvPr/>
            </p:nvPicPr>
            <p:blipFill>
              <a:blip r:embed="rId6"/>
              <a:stretch>
                <a:fillRect/>
              </a:stretch>
            </p:blipFill>
            <p:spPr>
              <a:xfrm>
                <a:off x="686941" y="1851826"/>
                <a:ext cx="954107" cy="215386"/>
              </a:xfrm>
              <a:prstGeom prst="rect">
                <a:avLst/>
              </a:prstGeom>
            </p:spPr>
          </p:pic>
          <p:pic>
            <p:nvPicPr>
              <p:cNvPr id="43" name="Picture 37" descr="MCj04339420000[1]">
                <a:extLst>
                  <a:ext uri="{FF2B5EF4-FFF2-40B4-BE49-F238E27FC236}">
                    <a16:creationId xmlns:a16="http://schemas.microsoft.com/office/drawing/2014/main" id="{0B7F115B-E2EE-E29E-919E-8544C559AE61}"/>
                  </a:ext>
                </a:extLst>
              </p:cNvPr>
              <p:cNvPicPr>
                <a:picLocks noChangeAspect="1" noChangeArrowheads="1"/>
              </p:cNvPicPr>
              <p:nvPr/>
            </p:nvPicPr>
            <p:blipFill>
              <a:blip r:embed="rId7"/>
              <a:stretch>
                <a:fillRect/>
              </a:stretch>
            </p:blipFill>
            <p:spPr>
              <a:xfrm>
                <a:off x="1001084" y="2014959"/>
                <a:ext cx="325820" cy="325820"/>
              </a:xfrm>
              <a:prstGeom prst="rect">
                <a:avLst/>
              </a:prstGeom>
              <a:noFill/>
              <a:ln>
                <a:noFill/>
              </a:ln>
            </p:spPr>
          </p:pic>
        </p:grpSp>
        <p:sp>
          <p:nvSpPr>
            <p:cNvPr id="37" name="Text Box 9">
              <a:extLst>
                <a:ext uri="{FF2B5EF4-FFF2-40B4-BE49-F238E27FC236}">
                  <a16:creationId xmlns:a16="http://schemas.microsoft.com/office/drawing/2014/main" id="{14DCAE5D-C713-DF23-7B34-B7F6AA891BF7}"/>
                </a:ext>
              </a:extLst>
            </p:cNvPr>
            <p:cNvSpPr txBox="1">
              <a:spLocks noChangeArrowheads="1"/>
            </p:cNvSpPr>
            <p:nvPr/>
          </p:nvSpPr>
          <p:spPr bwMode="auto">
            <a:xfrm>
              <a:off x="3253658" y="2221425"/>
              <a:ext cx="330540"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err="1">
                  <a:latin typeface="Meiryo UI" panose="020B0604030504040204" pitchFamily="50" charset="-128"/>
                  <a:ea typeface="Meiryo UI" panose="020B0604030504040204" pitchFamily="50" charset="-128"/>
                  <a:cs typeface="メイリオ" pitchFamily="50" charset="-128"/>
                </a:rPr>
                <a:t>PC2</a:t>
              </a:r>
              <a:endParaRPr lang="ja-JP" altLang="en-US" sz="600" dirty="0">
                <a:latin typeface="Meiryo UI" panose="020B0604030504040204" pitchFamily="50" charset="-128"/>
                <a:ea typeface="Meiryo UI" panose="020B0604030504040204" pitchFamily="50" charset="-128"/>
                <a:cs typeface="メイリオ" pitchFamily="50" charset="-128"/>
              </a:endParaRPr>
            </a:p>
          </p:txBody>
        </p:sp>
      </p:grpSp>
      <p:grpSp>
        <p:nvGrpSpPr>
          <p:cNvPr id="44" name="グループ化 43">
            <a:extLst>
              <a:ext uri="{FF2B5EF4-FFF2-40B4-BE49-F238E27FC236}">
                <a16:creationId xmlns:a16="http://schemas.microsoft.com/office/drawing/2014/main" id="{6B98B228-BCA3-F7B0-72DB-3ACD1493227B}"/>
              </a:ext>
            </a:extLst>
          </p:cNvPr>
          <p:cNvGrpSpPr/>
          <p:nvPr/>
        </p:nvGrpSpPr>
        <p:grpSpPr>
          <a:xfrm>
            <a:off x="1677680" y="3600247"/>
            <a:ext cx="540000" cy="835320"/>
            <a:chOff x="1387864" y="1863436"/>
            <a:chExt cx="576000" cy="835320"/>
          </a:xfrm>
        </p:grpSpPr>
        <p:cxnSp>
          <p:nvCxnSpPr>
            <p:cNvPr id="57" name="直線矢印コネクタ 56">
              <a:extLst>
                <a:ext uri="{FF2B5EF4-FFF2-40B4-BE49-F238E27FC236}">
                  <a16:creationId xmlns:a16="http://schemas.microsoft.com/office/drawing/2014/main" id="{394DD555-F9F2-282B-B7AC-DBF9183DEC2F}"/>
                </a:ext>
              </a:extLst>
            </p:cNvPr>
            <p:cNvCxnSpPr/>
            <p:nvPr/>
          </p:nvCxnSpPr>
          <p:spPr>
            <a:xfrm flipV="1">
              <a:off x="1387864" y="1863436"/>
              <a:ext cx="576000" cy="357989"/>
            </a:xfrm>
            <a:prstGeom prst="straightConnector1">
              <a:avLst/>
            </a:prstGeom>
            <a:ln w="19050">
              <a:solidFill>
                <a:schemeClr val="accent4"/>
              </a:solidFill>
              <a:prstDash val="sys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BA8B3BD9-1BD5-50AB-8672-1CE60F9D5466}"/>
                </a:ext>
              </a:extLst>
            </p:cNvPr>
            <p:cNvCxnSpPr>
              <a:cxnSpLocks/>
            </p:cNvCxnSpPr>
            <p:nvPr/>
          </p:nvCxnSpPr>
          <p:spPr>
            <a:xfrm>
              <a:off x="1387864" y="2340767"/>
              <a:ext cx="576000" cy="357989"/>
            </a:xfrm>
            <a:prstGeom prst="straightConnector1">
              <a:avLst/>
            </a:prstGeom>
            <a:ln w="19050">
              <a:solidFill>
                <a:schemeClr val="accent4"/>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72" name="グループ化 71">
            <a:extLst>
              <a:ext uri="{FF2B5EF4-FFF2-40B4-BE49-F238E27FC236}">
                <a16:creationId xmlns:a16="http://schemas.microsoft.com/office/drawing/2014/main" id="{A6C844DA-C4FE-A941-16AB-F70128CF0E11}"/>
              </a:ext>
            </a:extLst>
          </p:cNvPr>
          <p:cNvGrpSpPr/>
          <p:nvPr/>
        </p:nvGrpSpPr>
        <p:grpSpPr>
          <a:xfrm>
            <a:off x="2846907" y="3600247"/>
            <a:ext cx="540000" cy="835320"/>
            <a:chOff x="2677894" y="1863436"/>
            <a:chExt cx="540000" cy="835320"/>
          </a:xfrm>
        </p:grpSpPr>
        <p:cxnSp>
          <p:nvCxnSpPr>
            <p:cNvPr id="74" name="直線矢印コネクタ 73">
              <a:extLst>
                <a:ext uri="{FF2B5EF4-FFF2-40B4-BE49-F238E27FC236}">
                  <a16:creationId xmlns:a16="http://schemas.microsoft.com/office/drawing/2014/main" id="{B50F7144-7A0C-AC61-A74F-EC824CBCA806}"/>
                </a:ext>
              </a:extLst>
            </p:cNvPr>
            <p:cNvCxnSpPr>
              <a:cxnSpLocks/>
            </p:cNvCxnSpPr>
            <p:nvPr/>
          </p:nvCxnSpPr>
          <p:spPr>
            <a:xfrm>
              <a:off x="2677894" y="1863436"/>
              <a:ext cx="540000" cy="357989"/>
            </a:xfrm>
            <a:prstGeom prst="straightConnector1">
              <a:avLst/>
            </a:prstGeom>
            <a:ln w="19050">
              <a:solidFill>
                <a:schemeClr val="accent4"/>
              </a:solidFill>
              <a:prstDash val="sys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A983CF56-C85B-D8E3-A183-1849F2D88BDC}"/>
                </a:ext>
              </a:extLst>
            </p:cNvPr>
            <p:cNvCxnSpPr>
              <a:cxnSpLocks/>
            </p:cNvCxnSpPr>
            <p:nvPr/>
          </p:nvCxnSpPr>
          <p:spPr>
            <a:xfrm flipV="1">
              <a:off x="2677894" y="2340767"/>
              <a:ext cx="540000" cy="357989"/>
            </a:xfrm>
            <a:prstGeom prst="straightConnector1">
              <a:avLst/>
            </a:prstGeom>
            <a:ln w="19050">
              <a:solidFill>
                <a:schemeClr val="accent4"/>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80" name="Text Box 9">
            <a:extLst>
              <a:ext uri="{FF2B5EF4-FFF2-40B4-BE49-F238E27FC236}">
                <a16:creationId xmlns:a16="http://schemas.microsoft.com/office/drawing/2014/main" id="{046B7B18-D33D-AC76-62C3-96440835B8B0}"/>
              </a:ext>
            </a:extLst>
          </p:cNvPr>
          <p:cNvSpPr txBox="1">
            <a:spLocks noChangeArrowheads="1"/>
          </p:cNvSpPr>
          <p:nvPr/>
        </p:nvSpPr>
        <p:spPr bwMode="auto">
          <a:xfrm>
            <a:off x="3041069" y="4219894"/>
            <a:ext cx="338555"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印刷</a:t>
            </a:r>
          </a:p>
        </p:txBody>
      </p:sp>
      <p:sp>
        <p:nvSpPr>
          <p:cNvPr id="81" name="Text Box 9">
            <a:extLst>
              <a:ext uri="{FF2B5EF4-FFF2-40B4-BE49-F238E27FC236}">
                <a16:creationId xmlns:a16="http://schemas.microsoft.com/office/drawing/2014/main" id="{5E1A6551-A89B-71B1-3B19-E0DD7838985F}"/>
              </a:ext>
            </a:extLst>
          </p:cNvPr>
          <p:cNvSpPr txBox="1">
            <a:spLocks noChangeArrowheads="1"/>
          </p:cNvSpPr>
          <p:nvPr/>
        </p:nvSpPr>
        <p:spPr bwMode="auto">
          <a:xfrm>
            <a:off x="2921099" y="3543136"/>
            <a:ext cx="553357"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ファイル参照</a:t>
            </a:r>
          </a:p>
        </p:txBody>
      </p:sp>
      <p:pic>
        <p:nvPicPr>
          <p:cNvPr id="82" name="Picture 2" descr="J:\ダウンロード\SQLServerLogo.png">
            <a:extLst>
              <a:ext uri="{FF2B5EF4-FFF2-40B4-BE49-F238E27FC236}">
                <a16:creationId xmlns:a16="http://schemas.microsoft.com/office/drawing/2014/main" id="{A86FBA92-B893-0A1E-9A12-F9ED390DE38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30415" y="3524850"/>
            <a:ext cx="450158" cy="128255"/>
          </a:xfrm>
          <a:prstGeom prst="rect">
            <a:avLst/>
          </a:prstGeom>
          <a:noFill/>
          <a:extLst>
            <a:ext uri="{909E8E84-426E-40DD-AFC4-6F175D3DCCD1}">
              <a14:hiddenFill xmlns:a14="http://schemas.microsoft.com/office/drawing/2010/main">
                <a:solidFill>
                  <a:srgbClr val="FFFFFF"/>
                </a:solidFill>
              </a14:hiddenFill>
            </a:ext>
          </a:extLst>
        </p:spPr>
      </p:pic>
      <p:sp>
        <p:nvSpPr>
          <p:cNvPr id="83" name="Text Box 9">
            <a:extLst>
              <a:ext uri="{FF2B5EF4-FFF2-40B4-BE49-F238E27FC236}">
                <a16:creationId xmlns:a16="http://schemas.microsoft.com/office/drawing/2014/main" id="{7CD7BA03-3A99-6C92-4B1B-AF8FF3CC8D7A}"/>
              </a:ext>
            </a:extLst>
          </p:cNvPr>
          <p:cNvSpPr txBox="1">
            <a:spLocks noChangeArrowheads="1"/>
          </p:cNvSpPr>
          <p:nvPr/>
        </p:nvSpPr>
        <p:spPr bwMode="auto">
          <a:xfrm>
            <a:off x="1189124" y="4108510"/>
            <a:ext cx="447558"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a:latin typeface="Meiryo UI" panose="020B0604030504040204" pitchFamily="50" charset="-128"/>
                <a:ea typeface="Meiryo UI" panose="020B0604030504040204" pitchFamily="50" charset="-128"/>
                <a:cs typeface="メイリオ" pitchFamily="50" charset="-128"/>
              </a:rPr>
              <a:t>DB</a:t>
            </a:r>
            <a:r>
              <a:rPr lang="ja-JP" altLang="en-US" sz="600" dirty="0">
                <a:latin typeface="Meiryo UI" panose="020B0604030504040204" pitchFamily="50" charset="-128"/>
                <a:ea typeface="Meiryo UI" panose="020B0604030504040204" pitchFamily="50" charset="-128"/>
                <a:cs typeface="メイリオ" pitchFamily="50" charset="-128"/>
              </a:rPr>
              <a:t>共有</a:t>
            </a:r>
          </a:p>
        </p:txBody>
      </p:sp>
      <p:sp>
        <p:nvSpPr>
          <p:cNvPr id="84" name="Text Box 9">
            <a:extLst>
              <a:ext uri="{FF2B5EF4-FFF2-40B4-BE49-F238E27FC236}">
                <a16:creationId xmlns:a16="http://schemas.microsoft.com/office/drawing/2014/main" id="{C767BAA2-4541-CA0B-1073-742CC34056D8}"/>
              </a:ext>
            </a:extLst>
          </p:cNvPr>
          <p:cNvSpPr txBox="1">
            <a:spLocks noChangeArrowheads="1"/>
          </p:cNvSpPr>
          <p:nvPr/>
        </p:nvSpPr>
        <p:spPr bwMode="auto">
          <a:xfrm>
            <a:off x="2275121" y="3845541"/>
            <a:ext cx="516487"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データ参照</a:t>
            </a:r>
          </a:p>
        </p:txBody>
      </p:sp>
      <p:cxnSp>
        <p:nvCxnSpPr>
          <p:cNvPr id="85" name="直線矢印コネクタ 84">
            <a:extLst>
              <a:ext uri="{FF2B5EF4-FFF2-40B4-BE49-F238E27FC236}">
                <a16:creationId xmlns:a16="http://schemas.microsoft.com/office/drawing/2014/main" id="{A8CD3C67-3049-346C-D334-02D24D7A2ED7}"/>
              </a:ext>
            </a:extLst>
          </p:cNvPr>
          <p:cNvCxnSpPr>
            <a:cxnSpLocks/>
          </p:cNvCxnSpPr>
          <p:nvPr/>
        </p:nvCxnSpPr>
        <p:spPr>
          <a:xfrm>
            <a:off x="1680819" y="4008842"/>
            <a:ext cx="1701944" cy="0"/>
          </a:xfrm>
          <a:prstGeom prst="straightConnector1">
            <a:avLst/>
          </a:prstGeom>
          <a:ln w="19050">
            <a:solidFill>
              <a:schemeClr val="accent4"/>
            </a:solidFill>
            <a:prstDash val="sys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5" name="Rectangle 5">
            <a:extLst>
              <a:ext uri="{FF2B5EF4-FFF2-40B4-BE49-F238E27FC236}">
                <a16:creationId xmlns:a16="http://schemas.microsoft.com/office/drawing/2014/main" id="{3D2003D7-F251-D664-EFEF-9AAEE8D113A3}"/>
              </a:ext>
            </a:extLst>
          </p:cNvPr>
          <p:cNvSpPr>
            <a:spLocks noChangeArrowheads="1"/>
          </p:cNvSpPr>
          <p:nvPr/>
        </p:nvSpPr>
        <p:spPr>
          <a:xfrm>
            <a:off x="4793190" y="3193078"/>
            <a:ext cx="1834712" cy="1476586"/>
          </a:xfrm>
          <a:prstGeom prst="rect">
            <a:avLst/>
          </a:prstGeom>
          <a:no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18" name="グループ化 117">
            <a:extLst>
              <a:ext uri="{FF2B5EF4-FFF2-40B4-BE49-F238E27FC236}">
                <a16:creationId xmlns:a16="http://schemas.microsoft.com/office/drawing/2014/main" id="{70935BAC-2A2F-7224-5511-236C2D55348B}"/>
              </a:ext>
            </a:extLst>
          </p:cNvPr>
          <p:cNvGrpSpPr/>
          <p:nvPr/>
        </p:nvGrpSpPr>
        <p:grpSpPr>
          <a:xfrm>
            <a:off x="5724187" y="3472884"/>
            <a:ext cx="954107" cy="571700"/>
            <a:chOff x="1874699" y="1575312"/>
            <a:chExt cx="954107" cy="571700"/>
          </a:xfrm>
        </p:grpSpPr>
        <p:pic>
          <p:nvPicPr>
            <p:cNvPr id="119" name="Picture 38" descr="MCj04289690000[1]">
              <a:extLst>
                <a:ext uri="{FF2B5EF4-FFF2-40B4-BE49-F238E27FC236}">
                  <a16:creationId xmlns:a16="http://schemas.microsoft.com/office/drawing/2014/main" id="{FBE8967D-7093-0EE0-91D4-BFE3E3AC1E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5605" y="1575312"/>
              <a:ext cx="285856" cy="396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 name="Picture 4" descr="J:\ダウンロード\共有フォルダicon.png">
              <a:extLst>
                <a:ext uri="{FF2B5EF4-FFF2-40B4-BE49-F238E27FC236}">
                  <a16:creationId xmlns:a16="http://schemas.microsoft.com/office/drawing/2014/main" id="{3DE4EFB9-A97D-3DF3-928A-2C72BDF9D2F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8806" y="1724797"/>
              <a:ext cx="248905" cy="276058"/>
            </a:xfrm>
            <a:prstGeom prst="rect">
              <a:avLst/>
            </a:prstGeom>
            <a:noFill/>
            <a:extLst>
              <a:ext uri="{909E8E84-426E-40DD-AFC4-6F175D3DCCD1}">
                <a14:hiddenFill xmlns:a14="http://schemas.microsoft.com/office/drawing/2010/main">
                  <a:solidFill>
                    <a:srgbClr val="FFFFFF"/>
                  </a:solidFill>
                </a14:hiddenFill>
              </a:ext>
            </a:extLst>
          </p:spPr>
        </p:pic>
        <p:sp>
          <p:nvSpPr>
            <p:cNvPr id="121" name="Text Box 9">
              <a:extLst>
                <a:ext uri="{FF2B5EF4-FFF2-40B4-BE49-F238E27FC236}">
                  <a16:creationId xmlns:a16="http://schemas.microsoft.com/office/drawing/2014/main" id="{A72D7808-2F45-F03A-1118-F4423721C5F0}"/>
                </a:ext>
              </a:extLst>
            </p:cNvPr>
            <p:cNvSpPr txBox="1">
              <a:spLocks noChangeArrowheads="1"/>
            </p:cNvSpPr>
            <p:nvPr/>
          </p:nvSpPr>
          <p:spPr bwMode="auto">
            <a:xfrm>
              <a:off x="1874699" y="1962346"/>
              <a:ext cx="954107"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a:latin typeface="Meiryo UI" panose="020B0604030504040204" pitchFamily="50" charset="-128"/>
                  <a:ea typeface="Meiryo UI" panose="020B0604030504040204" pitchFamily="50" charset="-128"/>
                  <a:cs typeface="メイリオ" pitchFamily="50" charset="-128"/>
                </a:rPr>
                <a:t>DB</a:t>
              </a:r>
              <a:r>
                <a:rPr lang="ja-JP" altLang="en-US" sz="600" dirty="0">
                  <a:latin typeface="Meiryo UI" panose="020B0604030504040204" pitchFamily="50" charset="-128"/>
                  <a:ea typeface="Meiryo UI" panose="020B0604030504040204" pitchFamily="50" charset="-128"/>
                  <a:cs typeface="メイリオ" pitchFamily="50" charset="-128"/>
                </a:rPr>
                <a:t>・ファイル共有サーバー</a:t>
              </a:r>
            </a:p>
          </p:txBody>
        </p:sp>
        <p:pic>
          <p:nvPicPr>
            <p:cNvPr id="122" name="Picture 2" descr="J:\ダウンロード\SQLServerLogo.png">
              <a:extLst>
                <a:ext uri="{FF2B5EF4-FFF2-40B4-BE49-F238E27FC236}">
                  <a16:creationId xmlns:a16="http://schemas.microsoft.com/office/drawing/2014/main" id="{EC5F14F0-9BC9-65FB-0B9F-B0E5F76B211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19071" y="1600450"/>
              <a:ext cx="450158" cy="12825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3" name="グループ化 122">
            <a:extLst>
              <a:ext uri="{FF2B5EF4-FFF2-40B4-BE49-F238E27FC236}">
                <a16:creationId xmlns:a16="http://schemas.microsoft.com/office/drawing/2014/main" id="{B9DC8CA2-1C76-1424-A235-28538EC3548F}"/>
              </a:ext>
            </a:extLst>
          </p:cNvPr>
          <p:cNvGrpSpPr/>
          <p:nvPr/>
        </p:nvGrpSpPr>
        <p:grpSpPr>
          <a:xfrm>
            <a:off x="4848533" y="3857941"/>
            <a:ext cx="954107" cy="488953"/>
            <a:chOff x="727120" y="1925667"/>
            <a:chExt cx="954107" cy="488953"/>
          </a:xfrm>
        </p:grpSpPr>
        <p:grpSp>
          <p:nvGrpSpPr>
            <p:cNvPr id="124" name="グループ化 123">
              <a:extLst>
                <a:ext uri="{FF2B5EF4-FFF2-40B4-BE49-F238E27FC236}">
                  <a16:creationId xmlns:a16="http://schemas.microsoft.com/office/drawing/2014/main" id="{42047926-B019-113F-3C71-A29AD1113907}"/>
                </a:ext>
              </a:extLst>
            </p:cNvPr>
            <p:cNvGrpSpPr/>
            <p:nvPr/>
          </p:nvGrpSpPr>
          <p:grpSpPr>
            <a:xfrm>
              <a:off x="727120" y="1925667"/>
              <a:ext cx="954107" cy="488953"/>
              <a:chOff x="686941" y="1851826"/>
              <a:chExt cx="954107" cy="488953"/>
            </a:xfrm>
          </p:grpSpPr>
          <p:pic>
            <p:nvPicPr>
              <p:cNvPr id="126" name="図 125">
                <a:extLst>
                  <a:ext uri="{FF2B5EF4-FFF2-40B4-BE49-F238E27FC236}">
                    <a16:creationId xmlns:a16="http://schemas.microsoft.com/office/drawing/2014/main" id="{2E305523-8635-BF97-D89D-4053DF337BEB}"/>
                  </a:ext>
                </a:extLst>
              </p:cNvPr>
              <p:cNvPicPr>
                <a:picLocks noChangeAspect="1"/>
              </p:cNvPicPr>
              <p:nvPr/>
            </p:nvPicPr>
            <p:blipFill>
              <a:blip r:embed="rId6"/>
              <a:stretch>
                <a:fillRect/>
              </a:stretch>
            </p:blipFill>
            <p:spPr>
              <a:xfrm>
                <a:off x="686941" y="1851826"/>
                <a:ext cx="954107" cy="215386"/>
              </a:xfrm>
              <a:prstGeom prst="rect">
                <a:avLst/>
              </a:prstGeom>
            </p:spPr>
          </p:pic>
          <p:pic>
            <p:nvPicPr>
              <p:cNvPr id="127" name="Picture 37" descr="MCj04339420000[1]">
                <a:extLst>
                  <a:ext uri="{FF2B5EF4-FFF2-40B4-BE49-F238E27FC236}">
                    <a16:creationId xmlns:a16="http://schemas.microsoft.com/office/drawing/2014/main" id="{2F56C085-CE9E-304A-98E9-8056A6DDD506}"/>
                  </a:ext>
                </a:extLst>
              </p:cNvPr>
              <p:cNvPicPr>
                <a:picLocks noChangeAspect="1" noChangeArrowheads="1"/>
              </p:cNvPicPr>
              <p:nvPr/>
            </p:nvPicPr>
            <p:blipFill>
              <a:blip r:embed="rId7"/>
              <a:stretch>
                <a:fillRect/>
              </a:stretch>
            </p:blipFill>
            <p:spPr>
              <a:xfrm>
                <a:off x="1001084" y="2014959"/>
                <a:ext cx="325820" cy="325820"/>
              </a:xfrm>
              <a:prstGeom prst="rect">
                <a:avLst/>
              </a:prstGeom>
              <a:noFill/>
              <a:ln>
                <a:noFill/>
              </a:ln>
            </p:spPr>
          </p:pic>
        </p:grpSp>
        <p:sp>
          <p:nvSpPr>
            <p:cNvPr id="125" name="Text Box 9">
              <a:extLst>
                <a:ext uri="{FF2B5EF4-FFF2-40B4-BE49-F238E27FC236}">
                  <a16:creationId xmlns:a16="http://schemas.microsoft.com/office/drawing/2014/main" id="{21AF05A4-D2C4-E823-A133-B20F5E5948FA}"/>
                </a:ext>
              </a:extLst>
            </p:cNvPr>
            <p:cNvSpPr txBox="1">
              <a:spLocks noChangeArrowheads="1"/>
            </p:cNvSpPr>
            <p:nvPr/>
          </p:nvSpPr>
          <p:spPr bwMode="auto">
            <a:xfrm>
              <a:off x="805758" y="2221425"/>
              <a:ext cx="330540"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err="1">
                  <a:latin typeface="Meiryo UI" panose="020B0604030504040204" pitchFamily="50" charset="-128"/>
                  <a:ea typeface="Meiryo UI" panose="020B0604030504040204" pitchFamily="50" charset="-128"/>
                  <a:cs typeface="メイリオ" pitchFamily="50" charset="-128"/>
                </a:rPr>
                <a:t>PC1</a:t>
              </a:r>
              <a:endParaRPr lang="ja-JP" altLang="en-US" sz="600" dirty="0">
                <a:latin typeface="Meiryo UI" panose="020B0604030504040204" pitchFamily="50" charset="-128"/>
                <a:ea typeface="Meiryo UI" panose="020B0604030504040204" pitchFamily="50" charset="-128"/>
                <a:cs typeface="メイリオ" pitchFamily="50" charset="-128"/>
              </a:endParaRPr>
            </a:p>
          </p:txBody>
        </p:sp>
      </p:grpSp>
      <p:grpSp>
        <p:nvGrpSpPr>
          <p:cNvPr id="128" name="グループ化 127">
            <a:extLst>
              <a:ext uri="{FF2B5EF4-FFF2-40B4-BE49-F238E27FC236}">
                <a16:creationId xmlns:a16="http://schemas.microsoft.com/office/drawing/2014/main" id="{093B9521-7D14-FBA1-AB1D-0932A5FF284B}"/>
              </a:ext>
            </a:extLst>
          </p:cNvPr>
          <p:cNvGrpSpPr/>
          <p:nvPr/>
        </p:nvGrpSpPr>
        <p:grpSpPr>
          <a:xfrm>
            <a:off x="7472707" y="3857941"/>
            <a:ext cx="954107" cy="488953"/>
            <a:chOff x="3170300" y="1925667"/>
            <a:chExt cx="954107" cy="488953"/>
          </a:xfrm>
        </p:grpSpPr>
        <p:grpSp>
          <p:nvGrpSpPr>
            <p:cNvPr id="129" name="グループ化 128">
              <a:extLst>
                <a:ext uri="{FF2B5EF4-FFF2-40B4-BE49-F238E27FC236}">
                  <a16:creationId xmlns:a16="http://schemas.microsoft.com/office/drawing/2014/main" id="{910546E2-DE44-EB4F-986E-F8BA77E4E35F}"/>
                </a:ext>
              </a:extLst>
            </p:cNvPr>
            <p:cNvGrpSpPr/>
            <p:nvPr/>
          </p:nvGrpSpPr>
          <p:grpSpPr>
            <a:xfrm>
              <a:off x="3170300" y="1925667"/>
              <a:ext cx="954107" cy="488953"/>
              <a:chOff x="686941" y="1851826"/>
              <a:chExt cx="954107" cy="488953"/>
            </a:xfrm>
          </p:grpSpPr>
          <p:pic>
            <p:nvPicPr>
              <p:cNvPr id="131" name="図 130">
                <a:extLst>
                  <a:ext uri="{FF2B5EF4-FFF2-40B4-BE49-F238E27FC236}">
                    <a16:creationId xmlns:a16="http://schemas.microsoft.com/office/drawing/2014/main" id="{1A2B6971-6B0D-BEC0-8376-7BD460C2ABFF}"/>
                  </a:ext>
                </a:extLst>
              </p:cNvPr>
              <p:cNvPicPr>
                <a:picLocks noChangeAspect="1"/>
              </p:cNvPicPr>
              <p:nvPr/>
            </p:nvPicPr>
            <p:blipFill>
              <a:blip r:embed="rId6"/>
              <a:stretch>
                <a:fillRect/>
              </a:stretch>
            </p:blipFill>
            <p:spPr>
              <a:xfrm>
                <a:off x="686941" y="1851826"/>
                <a:ext cx="954107" cy="215386"/>
              </a:xfrm>
              <a:prstGeom prst="rect">
                <a:avLst/>
              </a:prstGeom>
            </p:spPr>
          </p:pic>
          <p:pic>
            <p:nvPicPr>
              <p:cNvPr id="132" name="Picture 37" descr="MCj04339420000[1]">
                <a:extLst>
                  <a:ext uri="{FF2B5EF4-FFF2-40B4-BE49-F238E27FC236}">
                    <a16:creationId xmlns:a16="http://schemas.microsoft.com/office/drawing/2014/main" id="{B0FA2E87-2587-6E0F-7428-1B68CEE1A159}"/>
                  </a:ext>
                </a:extLst>
              </p:cNvPr>
              <p:cNvPicPr>
                <a:picLocks noChangeAspect="1" noChangeArrowheads="1"/>
              </p:cNvPicPr>
              <p:nvPr/>
            </p:nvPicPr>
            <p:blipFill>
              <a:blip r:embed="rId7"/>
              <a:stretch>
                <a:fillRect/>
              </a:stretch>
            </p:blipFill>
            <p:spPr>
              <a:xfrm>
                <a:off x="1001084" y="2014959"/>
                <a:ext cx="325820" cy="325820"/>
              </a:xfrm>
              <a:prstGeom prst="rect">
                <a:avLst/>
              </a:prstGeom>
              <a:noFill/>
              <a:ln>
                <a:noFill/>
              </a:ln>
            </p:spPr>
          </p:pic>
        </p:grpSp>
        <p:sp>
          <p:nvSpPr>
            <p:cNvPr id="130" name="Text Box 9">
              <a:extLst>
                <a:ext uri="{FF2B5EF4-FFF2-40B4-BE49-F238E27FC236}">
                  <a16:creationId xmlns:a16="http://schemas.microsoft.com/office/drawing/2014/main" id="{F6767A64-1AFA-7DA0-A99D-4FA63CD94ED9}"/>
                </a:ext>
              </a:extLst>
            </p:cNvPr>
            <p:cNvSpPr txBox="1">
              <a:spLocks noChangeArrowheads="1"/>
            </p:cNvSpPr>
            <p:nvPr/>
          </p:nvSpPr>
          <p:spPr bwMode="auto">
            <a:xfrm>
              <a:off x="3253658" y="2221425"/>
              <a:ext cx="330540"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en-US" altLang="ja-JP" sz="600" dirty="0" err="1">
                  <a:latin typeface="Meiryo UI" panose="020B0604030504040204" pitchFamily="50" charset="-128"/>
                  <a:ea typeface="Meiryo UI" panose="020B0604030504040204" pitchFamily="50" charset="-128"/>
                  <a:cs typeface="メイリオ" pitchFamily="50" charset="-128"/>
                </a:rPr>
                <a:t>PC2</a:t>
              </a:r>
              <a:endParaRPr lang="ja-JP" altLang="en-US" sz="600" dirty="0">
                <a:latin typeface="Meiryo UI" panose="020B0604030504040204" pitchFamily="50" charset="-128"/>
                <a:ea typeface="Meiryo UI" panose="020B0604030504040204" pitchFamily="50" charset="-128"/>
                <a:cs typeface="メイリオ" pitchFamily="50" charset="-128"/>
              </a:endParaRPr>
            </a:p>
          </p:txBody>
        </p:sp>
      </p:grpSp>
      <p:cxnSp>
        <p:nvCxnSpPr>
          <p:cNvPr id="134" name="直線矢印コネクタ 133">
            <a:extLst>
              <a:ext uri="{FF2B5EF4-FFF2-40B4-BE49-F238E27FC236}">
                <a16:creationId xmlns:a16="http://schemas.microsoft.com/office/drawing/2014/main" id="{42458486-2DCB-C3D9-39F2-FEBBF7B0633C}"/>
              </a:ext>
            </a:extLst>
          </p:cNvPr>
          <p:cNvCxnSpPr>
            <a:cxnSpLocks/>
          </p:cNvCxnSpPr>
          <p:nvPr/>
        </p:nvCxnSpPr>
        <p:spPr>
          <a:xfrm flipV="1">
            <a:off x="5488972" y="3713397"/>
            <a:ext cx="403829" cy="347126"/>
          </a:xfrm>
          <a:prstGeom prst="straightConnector1">
            <a:avLst/>
          </a:prstGeom>
          <a:ln w="19050">
            <a:solidFill>
              <a:schemeClr val="accent4"/>
            </a:solidFill>
            <a:prstDash val="sys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7" name="直線矢印コネクタ 136">
            <a:extLst>
              <a:ext uri="{FF2B5EF4-FFF2-40B4-BE49-F238E27FC236}">
                <a16:creationId xmlns:a16="http://schemas.microsoft.com/office/drawing/2014/main" id="{3D37634B-D51A-0650-EBEC-8E3301E51BD2}"/>
              </a:ext>
            </a:extLst>
          </p:cNvPr>
          <p:cNvCxnSpPr>
            <a:cxnSpLocks/>
          </p:cNvCxnSpPr>
          <p:nvPr/>
        </p:nvCxnSpPr>
        <p:spPr>
          <a:xfrm>
            <a:off x="6520649" y="3708539"/>
            <a:ext cx="1150070" cy="380860"/>
          </a:xfrm>
          <a:prstGeom prst="straightConnector1">
            <a:avLst/>
          </a:prstGeom>
          <a:ln w="19050">
            <a:solidFill>
              <a:schemeClr val="accent4"/>
            </a:solidFill>
            <a:prstDash val="sys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8" name="直線矢印コネクタ 137">
            <a:extLst>
              <a:ext uri="{FF2B5EF4-FFF2-40B4-BE49-F238E27FC236}">
                <a16:creationId xmlns:a16="http://schemas.microsoft.com/office/drawing/2014/main" id="{78DD5B31-DC85-9674-A05F-94DA4B84D816}"/>
              </a:ext>
            </a:extLst>
          </p:cNvPr>
          <p:cNvCxnSpPr>
            <a:cxnSpLocks/>
            <a:stCxn id="145" idx="3"/>
          </p:cNvCxnSpPr>
          <p:nvPr/>
        </p:nvCxnSpPr>
        <p:spPr>
          <a:xfrm flipV="1">
            <a:off x="7387314" y="4160252"/>
            <a:ext cx="283405" cy="197511"/>
          </a:xfrm>
          <a:prstGeom prst="straightConnector1">
            <a:avLst/>
          </a:prstGeom>
          <a:ln w="19050">
            <a:solidFill>
              <a:schemeClr val="accent4"/>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9" name="Text Box 9">
            <a:extLst>
              <a:ext uri="{FF2B5EF4-FFF2-40B4-BE49-F238E27FC236}">
                <a16:creationId xmlns:a16="http://schemas.microsoft.com/office/drawing/2014/main" id="{1217702A-1DE1-D3F0-2929-6A3D7FBDA0D9}"/>
              </a:ext>
            </a:extLst>
          </p:cNvPr>
          <p:cNvSpPr txBox="1">
            <a:spLocks noChangeArrowheads="1"/>
          </p:cNvSpPr>
          <p:nvPr/>
        </p:nvSpPr>
        <p:spPr bwMode="auto">
          <a:xfrm>
            <a:off x="5393656" y="4250901"/>
            <a:ext cx="338555"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印刷</a:t>
            </a:r>
          </a:p>
        </p:txBody>
      </p:sp>
      <p:sp>
        <p:nvSpPr>
          <p:cNvPr id="140" name="Text Box 9">
            <a:extLst>
              <a:ext uri="{FF2B5EF4-FFF2-40B4-BE49-F238E27FC236}">
                <a16:creationId xmlns:a16="http://schemas.microsoft.com/office/drawing/2014/main" id="{098490F3-BD6A-33D6-45A7-033EB754EF5C}"/>
              </a:ext>
            </a:extLst>
          </p:cNvPr>
          <p:cNvSpPr txBox="1">
            <a:spLocks noChangeArrowheads="1"/>
          </p:cNvSpPr>
          <p:nvPr/>
        </p:nvSpPr>
        <p:spPr bwMode="auto">
          <a:xfrm>
            <a:off x="6921071" y="3671092"/>
            <a:ext cx="769763" cy="184666"/>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fontAlgn="base">
              <a:spcBef>
                <a:spcPct val="0"/>
              </a:spcBef>
              <a:spcAft>
                <a:spcPct val="0"/>
              </a:spcAft>
            </a:pPr>
            <a:r>
              <a:rPr lang="ja-JP" altLang="en-US" sz="600" dirty="0">
                <a:latin typeface="Meiryo UI" panose="020B0604030504040204" pitchFamily="50" charset="-128"/>
                <a:ea typeface="Meiryo UI" panose="020B0604030504040204" pitchFamily="50" charset="-128"/>
                <a:cs typeface="メイリオ" pitchFamily="50" charset="-128"/>
              </a:rPr>
              <a:t>データ・ファイル参照</a:t>
            </a:r>
          </a:p>
        </p:txBody>
      </p:sp>
      <p:sp>
        <p:nvSpPr>
          <p:cNvPr id="141" name="Text Box 6">
            <a:extLst>
              <a:ext uri="{FF2B5EF4-FFF2-40B4-BE49-F238E27FC236}">
                <a16:creationId xmlns:a16="http://schemas.microsoft.com/office/drawing/2014/main" id="{5E3933F1-A037-75FC-BD30-8CD65273A99F}"/>
              </a:ext>
            </a:extLst>
          </p:cNvPr>
          <p:cNvSpPr txBox="1">
            <a:spLocks noChangeArrowheads="1"/>
          </p:cNvSpPr>
          <p:nvPr/>
        </p:nvSpPr>
        <p:spPr>
          <a:xfrm>
            <a:off x="4793189" y="3200223"/>
            <a:ext cx="1836000" cy="183233"/>
          </a:xfrm>
          <a:prstGeom prst="rect">
            <a:avLst/>
          </a:prstGeom>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700" b="1" dirty="0">
                <a:latin typeface="Meiryo UI" panose="020B0604030504040204" pitchFamily="50" charset="-128"/>
                <a:ea typeface="Meiryo UI" panose="020B0604030504040204" pitchFamily="50" charset="-128"/>
                <a:cs typeface="Meiryo UI" panose="020B0604030504040204" pitchFamily="50" charset="-128"/>
              </a:rPr>
              <a:t>事業所</a:t>
            </a:r>
            <a:r>
              <a:rPr kumimoji="1" lang="en-US" altLang="ja-JP" sz="700" b="1" dirty="0">
                <a:latin typeface="Meiryo UI" panose="020B0604030504040204" pitchFamily="50" charset="-128"/>
                <a:ea typeface="Meiryo UI" panose="020B0604030504040204" pitchFamily="50" charset="-128"/>
                <a:cs typeface="Meiryo UI" panose="020B0604030504040204" pitchFamily="50" charset="-128"/>
              </a:rPr>
              <a:t>A</a:t>
            </a:r>
            <a:endParaRPr kumimoji="1" lang="ja-JP" altLang="en-US" sz="7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4" name="Rectangle 5">
            <a:extLst>
              <a:ext uri="{FF2B5EF4-FFF2-40B4-BE49-F238E27FC236}">
                <a16:creationId xmlns:a16="http://schemas.microsoft.com/office/drawing/2014/main" id="{3C58747C-3635-44EF-E0FB-F5A942A27AB5}"/>
              </a:ext>
            </a:extLst>
          </p:cNvPr>
          <p:cNvSpPr>
            <a:spLocks noChangeArrowheads="1"/>
          </p:cNvSpPr>
          <p:nvPr/>
        </p:nvSpPr>
        <p:spPr>
          <a:xfrm>
            <a:off x="6657729" y="3193078"/>
            <a:ext cx="1834712" cy="1476586"/>
          </a:xfrm>
          <a:prstGeom prst="rect">
            <a:avLst/>
          </a:prstGeom>
          <a:no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6" name="Text Box 6">
            <a:extLst>
              <a:ext uri="{FF2B5EF4-FFF2-40B4-BE49-F238E27FC236}">
                <a16:creationId xmlns:a16="http://schemas.microsoft.com/office/drawing/2014/main" id="{11AC3AE4-4983-414C-3051-E6CBCE22F1B9}"/>
              </a:ext>
            </a:extLst>
          </p:cNvPr>
          <p:cNvSpPr txBox="1">
            <a:spLocks noChangeArrowheads="1"/>
          </p:cNvSpPr>
          <p:nvPr/>
        </p:nvSpPr>
        <p:spPr>
          <a:xfrm>
            <a:off x="4793189" y="3009845"/>
            <a:ext cx="3699252" cy="183233"/>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4</a:t>
            </a:r>
            <a:r>
              <a:rPr kumimoji="1" lang="ja-JP" altLang="en-US" sz="9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：複数拠点での共有</a:t>
            </a:r>
          </a:p>
        </p:txBody>
      </p:sp>
      <p:pic>
        <p:nvPicPr>
          <p:cNvPr id="152" name="図 151" descr="パソコンの画面&#10;&#10;AI によって生成されたコンテンツは間違っている可能性があります。">
            <a:extLst>
              <a:ext uri="{FF2B5EF4-FFF2-40B4-BE49-F238E27FC236}">
                <a16:creationId xmlns:a16="http://schemas.microsoft.com/office/drawing/2014/main" id="{3970B521-8658-861C-B2CB-5F2B40A7DA91}"/>
              </a:ext>
            </a:extLst>
          </p:cNvPr>
          <p:cNvPicPr>
            <a:picLocks noChangeAspect="1"/>
          </p:cNvPicPr>
          <p:nvPr/>
        </p:nvPicPr>
        <p:blipFill>
          <a:blip r:embed="rId2"/>
          <a:stretch>
            <a:fillRect/>
          </a:stretch>
        </p:blipFill>
        <p:spPr>
          <a:xfrm>
            <a:off x="5858208" y="4160252"/>
            <a:ext cx="644815" cy="395022"/>
          </a:xfrm>
          <a:prstGeom prst="rect">
            <a:avLst/>
          </a:prstGeom>
        </p:spPr>
      </p:pic>
      <p:cxnSp>
        <p:nvCxnSpPr>
          <p:cNvPr id="153" name="直線矢印コネクタ 152">
            <a:extLst>
              <a:ext uri="{FF2B5EF4-FFF2-40B4-BE49-F238E27FC236}">
                <a16:creationId xmlns:a16="http://schemas.microsoft.com/office/drawing/2014/main" id="{8809F7EF-27CA-1EC1-096B-E15E0FF76216}"/>
              </a:ext>
            </a:extLst>
          </p:cNvPr>
          <p:cNvCxnSpPr>
            <a:cxnSpLocks/>
          </p:cNvCxnSpPr>
          <p:nvPr/>
        </p:nvCxnSpPr>
        <p:spPr>
          <a:xfrm flipH="1" flipV="1">
            <a:off x="5488972" y="4160252"/>
            <a:ext cx="283405" cy="197511"/>
          </a:xfrm>
          <a:prstGeom prst="straightConnector1">
            <a:avLst/>
          </a:prstGeom>
          <a:ln w="19050">
            <a:solidFill>
              <a:schemeClr val="accent4"/>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 Box 6">
            <a:extLst>
              <a:ext uri="{FF2B5EF4-FFF2-40B4-BE49-F238E27FC236}">
                <a16:creationId xmlns:a16="http://schemas.microsoft.com/office/drawing/2014/main" id="{E52AEF2D-EEB2-FAAE-EB73-4718A7F5C9EE}"/>
              </a:ext>
            </a:extLst>
          </p:cNvPr>
          <p:cNvSpPr txBox="1">
            <a:spLocks noChangeArrowheads="1"/>
          </p:cNvSpPr>
          <p:nvPr/>
        </p:nvSpPr>
        <p:spPr>
          <a:xfrm>
            <a:off x="6656441" y="3200223"/>
            <a:ext cx="1836000" cy="183233"/>
          </a:xfrm>
          <a:prstGeom prst="rect">
            <a:avLst/>
          </a:prstGeom>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700" b="1" dirty="0">
                <a:latin typeface="Meiryo UI" panose="020B0604030504040204" pitchFamily="50" charset="-128"/>
                <a:ea typeface="Meiryo UI" panose="020B0604030504040204" pitchFamily="50" charset="-128"/>
                <a:cs typeface="Meiryo UI" panose="020B0604030504040204" pitchFamily="50" charset="-128"/>
              </a:rPr>
              <a:t>事業所</a:t>
            </a:r>
            <a:r>
              <a:rPr kumimoji="1" lang="en-US" altLang="ja-JP" sz="700" b="1" dirty="0">
                <a:latin typeface="Meiryo UI" panose="020B0604030504040204" pitchFamily="50" charset="-128"/>
                <a:ea typeface="Meiryo UI" panose="020B0604030504040204" pitchFamily="50" charset="-128"/>
                <a:cs typeface="Meiryo UI" panose="020B0604030504040204" pitchFamily="50" charset="-128"/>
              </a:rPr>
              <a:t>B</a:t>
            </a:r>
            <a:endParaRPr kumimoji="1" lang="ja-JP" altLang="en-US" sz="700" b="1"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62793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 name="コンテンツ プレースホルダー 8"/>
          <p:cNvSpPr>
            <a:spLocks noGrp="1"/>
          </p:cNvSpPr>
          <p:nvPr>
            <p:ph sz="quarter" idx="4"/>
          </p:nvPr>
        </p:nvSpPr>
        <p:spPr>
          <a:xfrm>
            <a:off x="4663440" y="1943948"/>
            <a:ext cx="4175760" cy="1774613"/>
          </a:xfrm>
        </p:spPr>
        <p:txBody>
          <a:bodyPr>
            <a:normAutofit/>
          </a:bodyPr>
          <a:lstStyle/>
          <a:p>
            <a:pPr>
              <a:lnSpc>
                <a:spcPct val="100000"/>
              </a:lnSpc>
              <a:spcBef>
                <a:spcPts val="150"/>
              </a:spcBef>
            </a:pPr>
            <a:r>
              <a:rPr lang="ja-JP" altLang="en-US" sz="900" dirty="0"/>
              <a:t>設立　　　　</a:t>
            </a:r>
            <a:r>
              <a:rPr lang="en-US" altLang="ja-JP" sz="900" dirty="0"/>
              <a:t>1978</a:t>
            </a:r>
            <a:r>
              <a:rPr lang="ja-JP" altLang="en-US" sz="900" dirty="0"/>
              <a:t>年</a:t>
            </a:r>
            <a:r>
              <a:rPr lang="en-US" altLang="ja-JP" sz="900" dirty="0"/>
              <a:t>3</a:t>
            </a:r>
            <a:r>
              <a:rPr lang="ja-JP" altLang="en-US" sz="900" dirty="0"/>
              <a:t>月</a:t>
            </a:r>
            <a:r>
              <a:rPr lang="en-US" altLang="ja-JP" sz="900" dirty="0"/>
              <a:t>1</a:t>
            </a:r>
            <a:r>
              <a:rPr lang="ja-JP" altLang="en-US" sz="900" dirty="0"/>
              <a:t>日</a:t>
            </a:r>
            <a:endParaRPr lang="en-US" altLang="ja-JP" sz="900" dirty="0"/>
          </a:p>
          <a:p>
            <a:pPr>
              <a:lnSpc>
                <a:spcPct val="100000"/>
              </a:lnSpc>
              <a:spcBef>
                <a:spcPts val="150"/>
              </a:spcBef>
            </a:pPr>
            <a:r>
              <a:rPr lang="ja-JP" altLang="en-US" sz="900" dirty="0"/>
              <a:t>資本金     </a:t>
            </a:r>
            <a:r>
              <a:rPr lang="en-US" altLang="ja-JP" sz="900" dirty="0"/>
              <a:t>6,000</a:t>
            </a:r>
            <a:r>
              <a:rPr lang="ja-JP" altLang="en-US" sz="900" dirty="0"/>
              <a:t>万円</a:t>
            </a:r>
            <a:endParaRPr lang="en-US" altLang="ja-JP" sz="900" dirty="0"/>
          </a:p>
          <a:p>
            <a:pPr>
              <a:lnSpc>
                <a:spcPct val="100000"/>
              </a:lnSpc>
              <a:spcBef>
                <a:spcPts val="150"/>
              </a:spcBef>
            </a:pPr>
            <a:r>
              <a:rPr lang="ja-JP" altLang="en-US" sz="900" dirty="0"/>
              <a:t>売上高     </a:t>
            </a:r>
            <a:r>
              <a:rPr lang="en-US" altLang="ja-JP" sz="900" dirty="0"/>
              <a:t>10</a:t>
            </a:r>
            <a:r>
              <a:rPr lang="ja-JP" altLang="en-US" sz="900" dirty="0"/>
              <a:t>億</a:t>
            </a:r>
            <a:r>
              <a:rPr lang="en-US" altLang="ja-JP" sz="900" dirty="0"/>
              <a:t>2,900</a:t>
            </a:r>
            <a:r>
              <a:rPr lang="ja-JP" altLang="en-US" sz="900" dirty="0"/>
              <a:t>万円 </a:t>
            </a:r>
            <a:r>
              <a:rPr lang="en-US" altLang="ja-JP" sz="700" dirty="0"/>
              <a:t>(2025</a:t>
            </a:r>
            <a:r>
              <a:rPr lang="ja-JP" altLang="en-US" sz="700" dirty="0"/>
              <a:t>年</a:t>
            </a:r>
            <a:r>
              <a:rPr lang="en-US" altLang="ja-JP" sz="700" dirty="0"/>
              <a:t>1</a:t>
            </a:r>
            <a:r>
              <a:rPr lang="ja-JP" altLang="en-US" sz="700" dirty="0"/>
              <a:t>月期</a:t>
            </a:r>
            <a:r>
              <a:rPr lang="en-US" altLang="ja-JP" sz="700" dirty="0"/>
              <a:t>)</a:t>
            </a:r>
          </a:p>
          <a:p>
            <a:pPr>
              <a:lnSpc>
                <a:spcPct val="100000"/>
              </a:lnSpc>
              <a:spcBef>
                <a:spcPts val="150"/>
              </a:spcBef>
            </a:pPr>
            <a:r>
              <a:rPr lang="ja-JP" altLang="en-US" sz="900" dirty="0"/>
              <a:t>従業員数  </a:t>
            </a:r>
            <a:r>
              <a:rPr lang="en-US" altLang="ja-JP" sz="900" dirty="0"/>
              <a:t>79</a:t>
            </a:r>
            <a:r>
              <a:rPr lang="ja-JP" altLang="en-US" sz="900" dirty="0"/>
              <a:t>名</a:t>
            </a:r>
            <a:endParaRPr lang="en-US" altLang="ja-JP" sz="900" dirty="0"/>
          </a:p>
          <a:p>
            <a:pPr>
              <a:lnSpc>
                <a:spcPct val="100000"/>
              </a:lnSpc>
              <a:spcBef>
                <a:spcPts val="150"/>
              </a:spcBef>
            </a:pPr>
            <a:r>
              <a:rPr lang="ja-JP" altLang="en-US" sz="900" dirty="0"/>
              <a:t>法人向け名刺印刷事業</a:t>
            </a:r>
            <a:r>
              <a:rPr lang="en-US" altLang="ja-JP" sz="900" dirty="0"/>
              <a:t>(</a:t>
            </a:r>
            <a:r>
              <a:rPr lang="ja-JP" altLang="en-US" sz="900" dirty="0"/>
              <a:t>デジタル</a:t>
            </a:r>
            <a:r>
              <a:rPr lang="en-US" altLang="ja-JP" sz="900" dirty="0"/>
              <a:t>/</a:t>
            </a:r>
            <a:r>
              <a:rPr lang="ja-JP" altLang="en-US" sz="900" dirty="0"/>
              <a:t>オフセット印刷</a:t>
            </a:r>
            <a:r>
              <a:rPr lang="en-US" altLang="ja-JP" sz="900" dirty="0"/>
              <a:t>)</a:t>
            </a:r>
          </a:p>
          <a:p>
            <a:pPr>
              <a:lnSpc>
                <a:spcPct val="100000"/>
              </a:lnSpc>
              <a:spcBef>
                <a:spcPts val="150"/>
              </a:spcBef>
            </a:pPr>
            <a:r>
              <a:rPr lang="ja-JP" altLang="en-US" sz="900" dirty="0"/>
              <a:t>一般印刷事業</a:t>
            </a:r>
            <a:r>
              <a:rPr lang="en-US" altLang="ja-JP" sz="900" dirty="0"/>
              <a:t>(</a:t>
            </a:r>
            <a:r>
              <a:rPr lang="ja-JP" altLang="en-US" sz="900" dirty="0"/>
              <a:t>オフセット印刷</a:t>
            </a:r>
            <a:r>
              <a:rPr lang="en-US" altLang="ja-JP" sz="900" dirty="0"/>
              <a:t>)</a:t>
            </a:r>
          </a:p>
          <a:p>
            <a:pPr>
              <a:lnSpc>
                <a:spcPct val="100000"/>
              </a:lnSpc>
              <a:spcBef>
                <a:spcPts val="150"/>
              </a:spcBef>
            </a:pPr>
            <a:r>
              <a:rPr lang="ja-JP" altLang="en-US" sz="900" dirty="0"/>
              <a:t>法人向けネット印刷事業</a:t>
            </a:r>
            <a:endParaRPr lang="en-US" altLang="ja-JP" sz="900" dirty="0"/>
          </a:p>
          <a:p>
            <a:pPr>
              <a:lnSpc>
                <a:spcPct val="100000"/>
              </a:lnSpc>
              <a:spcBef>
                <a:spcPts val="150"/>
              </a:spcBef>
            </a:pPr>
            <a:r>
              <a:rPr lang="en-US" altLang="ja-JP" sz="900" dirty="0"/>
              <a:t>1989</a:t>
            </a:r>
            <a:r>
              <a:rPr lang="ja-JP" altLang="en-US" sz="900" dirty="0"/>
              <a:t>年  「東京名刺センター」として名刺事業を開始</a:t>
            </a:r>
            <a:endParaRPr lang="en-US" altLang="ja-JP" sz="900" dirty="0"/>
          </a:p>
          <a:p>
            <a:pPr>
              <a:lnSpc>
                <a:spcPct val="100000"/>
              </a:lnSpc>
              <a:spcBef>
                <a:spcPts val="150"/>
              </a:spcBef>
            </a:pPr>
            <a:r>
              <a:rPr lang="en-US" altLang="ja-JP" sz="900" dirty="0"/>
              <a:t>2001</a:t>
            </a:r>
            <a:r>
              <a:rPr lang="ja-JP" altLang="en-US" sz="900" dirty="0"/>
              <a:t>年  「インターネット名刺受発注システム」開始</a:t>
            </a:r>
            <a:endParaRPr lang="en-US" altLang="ja-JP" sz="900" dirty="0"/>
          </a:p>
        </p:txBody>
      </p:sp>
      <p:grpSp>
        <p:nvGrpSpPr>
          <p:cNvPr id="1107" name="グループ化 10"/>
          <p:cNvGrpSpPr/>
          <p:nvPr/>
        </p:nvGrpSpPr>
        <p:grpSpPr>
          <a:xfrm>
            <a:off x="6922945" y="1909678"/>
            <a:ext cx="1882874" cy="403810"/>
            <a:chOff x="5984719" y="5545802"/>
            <a:chExt cx="2818328" cy="604432"/>
          </a:xfrm>
        </p:grpSpPr>
        <p:pic>
          <p:nvPicPr>
            <p:cNvPr id="1108" name="図 12"/>
            <p:cNvPicPr>
              <a:picLocks noChangeAspect="1"/>
            </p:cNvPicPr>
            <p:nvPr/>
          </p:nvPicPr>
          <p:blipFill>
            <a:blip r:embed="rId2"/>
            <a:stretch>
              <a:fillRect/>
            </a:stretch>
          </p:blipFill>
          <p:spPr>
            <a:xfrm>
              <a:off x="6592121" y="5545802"/>
              <a:ext cx="2210926" cy="331470"/>
            </a:xfrm>
            <a:prstGeom prst="rect">
              <a:avLst/>
            </a:prstGeom>
          </p:spPr>
        </p:pic>
        <p:pic>
          <p:nvPicPr>
            <p:cNvPr id="1109" name="図 13"/>
            <p:cNvPicPr>
              <a:picLocks noChangeAspect="1"/>
            </p:cNvPicPr>
            <p:nvPr/>
          </p:nvPicPr>
          <p:blipFill>
            <a:blip r:embed="rId3"/>
            <a:stretch>
              <a:fillRect/>
            </a:stretch>
          </p:blipFill>
          <p:spPr>
            <a:xfrm>
              <a:off x="5984719" y="5827928"/>
              <a:ext cx="2800935" cy="322306"/>
            </a:xfrm>
            <a:prstGeom prst="rect">
              <a:avLst/>
            </a:prstGeom>
          </p:spPr>
        </p:pic>
      </p:grpSp>
      <p:sp>
        <p:nvSpPr>
          <p:cNvPr id="1110" name="タイトル 1"/>
          <p:cNvSpPr>
            <a:spLocks noGrp="1"/>
          </p:cNvSpPr>
          <p:nvPr>
            <p:ph type="title"/>
          </p:nvPr>
        </p:nvSpPr>
        <p:spPr/>
        <p:txBody>
          <a:bodyPr anchor="ctr"/>
          <a:lstStyle/>
          <a:p>
            <a:r>
              <a:rPr kumimoji="1" lang="ja-JP" altLang="en-US" dirty="0"/>
              <a:t>ユニティーグループについて</a:t>
            </a:r>
          </a:p>
        </p:txBody>
      </p:sp>
      <p:sp>
        <p:nvSpPr>
          <p:cNvPr id="1111" name="テキスト プレースホルダー 2"/>
          <p:cNvSpPr>
            <a:spLocks noGrp="1"/>
          </p:cNvSpPr>
          <p:nvPr>
            <p:ph type="body" idx="1"/>
          </p:nvPr>
        </p:nvSpPr>
        <p:spPr>
          <a:xfrm>
            <a:off x="315686" y="1717665"/>
            <a:ext cx="4210594" cy="324000"/>
          </a:xfrm>
        </p:spPr>
        <p:txBody>
          <a:bodyPr>
            <a:normAutofit/>
          </a:bodyPr>
          <a:lstStyle/>
          <a:p>
            <a:r>
              <a:rPr lang="ja-JP" altLang="en-US" sz="1200" b="1" dirty="0"/>
              <a:t>株式会社サイバーネット</a:t>
            </a:r>
            <a:endParaRPr lang="en-US" altLang="ja-JP" sz="1200" b="1" dirty="0"/>
          </a:p>
        </p:txBody>
      </p:sp>
      <p:sp>
        <p:nvSpPr>
          <p:cNvPr id="1112" name="コンテンツ プレースホルダー 6"/>
          <p:cNvSpPr>
            <a:spLocks noGrp="1"/>
          </p:cNvSpPr>
          <p:nvPr>
            <p:ph sz="half" idx="2"/>
          </p:nvPr>
        </p:nvSpPr>
        <p:spPr>
          <a:xfrm>
            <a:off x="315686" y="1943949"/>
            <a:ext cx="4210594" cy="1774613"/>
          </a:xfrm>
        </p:spPr>
        <p:txBody>
          <a:bodyPr>
            <a:normAutofit/>
          </a:bodyPr>
          <a:lstStyle/>
          <a:p>
            <a:pPr>
              <a:lnSpc>
                <a:spcPct val="100000"/>
              </a:lnSpc>
              <a:spcBef>
                <a:spcPts val="150"/>
              </a:spcBef>
              <a:buClr>
                <a:srgbClr val="DDDDDD"/>
              </a:buClr>
              <a:defRPr/>
            </a:pPr>
            <a:r>
              <a:rPr lang="ja-JP" altLang="en-US" sz="900" dirty="0">
                <a:solidFill>
                  <a:prstClr val="black">
                    <a:lumMod val="75000"/>
                    <a:lumOff val="25000"/>
                  </a:prstClr>
                </a:solidFill>
              </a:rPr>
              <a:t>設立　　　　</a:t>
            </a:r>
            <a:r>
              <a:rPr lang="en-US" altLang="ja-JP" sz="900" dirty="0">
                <a:solidFill>
                  <a:prstClr val="black">
                    <a:lumMod val="75000"/>
                    <a:lumOff val="25000"/>
                  </a:prstClr>
                </a:solidFill>
              </a:rPr>
              <a:t>1978</a:t>
            </a:r>
            <a:r>
              <a:rPr lang="ja-JP" altLang="en-US" sz="900" dirty="0">
                <a:solidFill>
                  <a:prstClr val="black">
                    <a:lumMod val="75000"/>
                    <a:lumOff val="25000"/>
                  </a:prstClr>
                </a:solidFill>
              </a:rPr>
              <a:t>年</a:t>
            </a:r>
            <a:r>
              <a:rPr lang="en-US" altLang="ja-JP" sz="900" dirty="0">
                <a:solidFill>
                  <a:prstClr val="black">
                    <a:lumMod val="75000"/>
                    <a:lumOff val="25000"/>
                  </a:prstClr>
                </a:solidFill>
              </a:rPr>
              <a:t>3</a:t>
            </a:r>
            <a:r>
              <a:rPr lang="ja-JP" altLang="en-US" sz="900" dirty="0">
                <a:solidFill>
                  <a:prstClr val="black">
                    <a:lumMod val="75000"/>
                    <a:lumOff val="25000"/>
                  </a:prstClr>
                </a:solidFill>
              </a:rPr>
              <a:t>月</a:t>
            </a:r>
            <a:r>
              <a:rPr lang="en-US" altLang="ja-JP" sz="900" dirty="0">
                <a:solidFill>
                  <a:prstClr val="black">
                    <a:lumMod val="75000"/>
                    <a:lumOff val="25000"/>
                  </a:prstClr>
                </a:solidFill>
              </a:rPr>
              <a:t>1</a:t>
            </a:r>
            <a:r>
              <a:rPr lang="ja-JP" altLang="en-US" sz="900" dirty="0">
                <a:solidFill>
                  <a:prstClr val="black">
                    <a:lumMod val="75000"/>
                    <a:lumOff val="25000"/>
                  </a:prstClr>
                </a:solidFill>
              </a:rPr>
              <a:t>日</a:t>
            </a:r>
            <a:endParaRPr lang="en-US" altLang="ja-JP" sz="900" dirty="0">
              <a:solidFill>
                <a:prstClr val="black">
                  <a:lumMod val="75000"/>
                  <a:lumOff val="25000"/>
                </a:prstClr>
              </a:solidFill>
            </a:endParaRPr>
          </a:p>
          <a:p>
            <a:pPr>
              <a:lnSpc>
                <a:spcPct val="100000"/>
              </a:lnSpc>
              <a:spcBef>
                <a:spcPts val="150"/>
              </a:spcBef>
              <a:buClr>
                <a:srgbClr val="DDDDDD"/>
              </a:buClr>
              <a:defRPr/>
            </a:pPr>
            <a:r>
              <a:rPr lang="ja-JP" altLang="en-US" sz="900" dirty="0">
                <a:solidFill>
                  <a:prstClr val="black">
                    <a:lumMod val="75000"/>
                    <a:lumOff val="25000"/>
                  </a:prstClr>
                </a:solidFill>
              </a:rPr>
              <a:t>資本金     </a:t>
            </a:r>
            <a:r>
              <a:rPr lang="en-US" altLang="ja-JP" sz="900" dirty="0">
                <a:solidFill>
                  <a:prstClr val="black">
                    <a:lumMod val="75000"/>
                    <a:lumOff val="25000"/>
                  </a:prstClr>
                </a:solidFill>
              </a:rPr>
              <a:t>6,000</a:t>
            </a:r>
            <a:r>
              <a:rPr lang="ja-JP" altLang="en-US" sz="900" dirty="0">
                <a:solidFill>
                  <a:prstClr val="black">
                    <a:lumMod val="75000"/>
                    <a:lumOff val="25000"/>
                  </a:prstClr>
                </a:solidFill>
              </a:rPr>
              <a:t>万円</a:t>
            </a:r>
            <a:endParaRPr lang="en-US" altLang="ja-JP" sz="900" dirty="0">
              <a:solidFill>
                <a:prstClr val="black">
                  <a:lumMod val="75000"/>
                  <a:lumOff val="25000"/>
                </a:prstClr>
              </a:solidFill>
            </a:endParaRPr>
          </a:p>
          <a:p>
            <a:pPr>
              <a:lnSpc>
                <a:spcPct val="100000"/>
              </a:lnSpc>
              <a:spcBef>
                <a:spcPts val="150"/>
              </a:spcBef>
              <a:buClr>
                <a:srgbClr val="DDDDDD"/>
              </a:buClr>
              <a:defRPr/>
            </a:pPr>
            <a:r>
              <a:rPr lang="ja-JP" altLang="en-US" sz="900" dirty="0">
                <a:solidFill>
                  <a:prstClr val="black">
                    <a:lumMod val="75000"/>
                    <a:lumOff val="25000"/>
                  </a:prstClr>
                </a:solidFill>
              </a:rPr>
              <a:t>売上高     </a:t>
            </a:r>
            <a:r>
              <a:rPr lang="en-US" altLang="ja-JP" sz="900" dirty="0">
                <a:solidFill>
                  <a:prstClr val="black">
                    <a:lumMod val="75000"/>
                    <a:lumOff val="25000"/>
                  </a:prstClr>
                </a:solidFill>
              </a:rPr>
              <a:t>10</a:t>
            </a:r>
            <a:r>
              <a:rPr lang="ja-JP" altLang="en-US" sz="900" dirty="0">
                <a:solidFill>
                  <a:prstClr val="black">
                    <a:lumMod val="75000"/>
                    <a:lumOff val="25000"/>
                  </a:prstClr>
                </a:solidFill>
              </a:rPr>
              <a:t>億</a:t>
            </a:r>
            <a:r>
              <a:rPr lang="en-US" altLang="ja-JP" sz="900" dirty="0">
                <a:solidFill>
                  <a:prstClr val="black">
                    <a:lumMod val="75000"/>
                    <a:lumOff val="25000"/>
                  </a:prstClr>
                </a:solidFill>
              </a:rPr>
              <a:t>2,900</a:t>
            </a:r>
            <a:r>
              <a:rPr lang="ja-JP" altLang="en-US" sz="900" dirty="0">
                <a:solidFill>
                  <a:prstClr val="black">
                    <a:lumMod val="75000"/>
                    <a:lumOff val="25000"/>
                  </a:prstClr>
                </a:solidFill>
              </a:rPr>
              <a:t>万円 </a:t>
            </a:r>
            <a:r>
              <a:rPr lang="en-US" altLang="ja-JP" sz="700" dirty="0">
                <a:solidFill>
                  <a:prstClr val="black">
                    <a:lumMod val="75000"/>
                    <a:lumOff val="25000"/>
                  </a:prstClr>
                </a:solidFill>
              </a:rPr>
              <a:t>(2025</a:t>
            </a:r>
            <a:r>
              <a:rPr lang="ja-JP" altLang="en-US" sz="700" dirty="0">
                <a:solidFill>
                  <a:prstClr val="black">
                    <a:lumMod val="75000"/>
                    <a:lumOff val="25000"/>
                  </a:prstClr>
                </a:solidFill>
              </a:rPr>
              <a:t>年</a:t>
            </a:r>
            <a:r>
              <a:rPr lang="en-US" altLang="ja-JP" sz="700" dirty="0">
                <a:solidFill>
                  <a:prstClr val="black">
                    <a:lumMod val="75000"/>
                    <a:lumOff val="25000"/>
                  </a:prstClr>
                </a:solidFill>
              </a:rPr>
              <a:t>1</a:t>
            </a:r>
            <a:r>
              <a:rPr lang="ja-JP" altLang="en-US" sz="700" dirty="0">
                <a:solidFill>
                  <a:prstClr val="black">
                    <a:lumMod val="75000"/>
                    <a:lumOff val="25000"/>
                  </a:prstClr>
                </a:solidFill>
              </a:rPr>
              <a:t>月期</a:t>
            </a:r>
            <a:r>
              <a:rPr lang="en-US" altLang="ja-JP" sz="700" dirty="0">
                <a:solidFill>
                  <a:prstClr val="black">
                    <a:lumMod val="75000"/>
                    <a:lumOff val="25000"/>
                  </a:prstClr>
                </a:solidFill>
              </a:rPr>
              <a:t>)</a:t>
            </a:r>
          </a:p>
          <a:p>
            <a:pPr>
              <a:lnSpc>
                <a:spcPct val="100000"/>
              </a:lnSpc>
              <a:spcBef>
                <a:spcPts val="150"/>
              </a:spcBef>
              <a:buClr>
                <a:srgbClr val="DDDDDD"/>
              </a:buClr>
              <a:defRPr/>
            </a:pPr>
            <a:r>
              <a:rPr lang="ja-JP" altLang="en-US" sz="900" dirty="0">
                <a:solidFill>
                  <a:prstClr val="black">
                    <a:lumMod val="75000"/>
                    <a:lumOff val="25000"/>
                  </a:prstClr>
                </a:solidFill>
              </a:rPr>
              <a:t>従業員数  </a:t>
            </a:r>
            <a:r>
              <a:rPr lang="en-US" altLang="ja-JP" sz="900" dirty="0">
                <a:solidFill>
                  <a:prstClr val="black">
                    <a:lumMod val="75000"/>
                    <a:lumOff val="25000"/>
                  </a:prstClr>
                </a:solidFill>
              </a:rPr>
              <a:t>79</a:t>
            </a:r>
            <a:r>
              <a:rPr lang="ja-JP" altLang="en-US" sz="900" dirty="0">
                <a:solidFill>
                  <a:prstClr val="black">
                    <a:lumMod val="75000"/>
                    <a:lumOff val="25000"/>
                  </a:prstClr>
                </a:solidFill>
              </a:rPr>
              <a:t>名</a:t>
            </a:r>
            <a:endParaRPr lang="en-US" altLang="ja-JP" sz="900" dirty="0">
              <a:solidFill>
                <a:prstClr val="black">
                  <a:lumMod val="75000"/>
                  <a:lumOff val="25000"/>
                </a:prstClr>
              </a:solidFill>
            </a:endParaRPr>
          </a:p>
          <a:p>
            <a:pPr>
              <a:lnSpc>
                <a:spcPct val="100000"/>
              </a:lnSpc>
              <a:spcBef>
                <a:spcPts val="150"/>
              </a:spcBef>
              <a:buClr>
                <a:srgbClr val="DDDDDD"/>
              </a:buClr>
              <a:defRPr/>
            </a:pPr>
            <a:r>
              <a:rPr lang="ja-JP" altLang="en-US" sz="900" dirty="0">
                <a:solidFill>
                  <a:prstClr val="black">
                    <a:lumMod val="75000"/>
                    <a:lumOff val="25000"/>
                  </a:prstClr>
                </a:solidFill>
              </a:rPr>
              <a:t>法人向け名刺印刷事業</a:t>
            </a:r>
            <a:r>
              <a:rPr lang="en-US" altLang="ja-JP" sz="900" dirty="0">
                <a:solidFill>
                  <a:prstClr val="black">
                    <a:lumMod val="75000"/>
                    <a:lumOff val="25000"/>
                  </a:prstClr>
                </a:solidFill>
              </a:rPr>
              <a:t>(</a:t>
            </a:r>
            <a:r>
              <a:rPr lang="ja-JP" altLang="en-US" sz="900" dirty="0">
                <a:solidFill>
                  <a:prstClr val="black">
                    <a:lumMod val="75000"/>
                    <a:lumOff val="25000"/>
                  </a:prstClr>
                </a:solidFill>
              </a:rPr>
              <a:t>デジタル</a:t>
            </a:r>
            <a:r>
              <a:rPr lang="en-US" altLang="ja-JP" sz="900" dirty="0">
                <a:solidFill>
                  <a:prstClr val="black">
                    <a:lumMod val="75000"/>
                    <a:lumOff val="25000"/>
                  </a:prstClr>
                </a:solidFill>
              </a:rPr>
              <a:t>/</a:t>
            </a:r>
            <a:r>
              <a:rPr lang="ja-JP" altLang="en-US" sz="900" dirty="0">
                <a:solidFill>
                  <a:prstClr val="black">
                    <a:lumMod val="75000"/>
                    <a:lumOff val="25000"/>
                  </a:prstClr>
                </a:solidFill>
              </a:rPr>
              <a:t>オフセット印刷</a:t>
            </a:r>
            <a:r>
              <a:rPr lang="en-US" altLang="ja-JP" sz="900" dirty="0">
                <a:solidFill>
                  <a:prstClr val="black">
                    <a:lumMod val="75000"/>
                    <a:lumOff val="25000"/>
                  </a:prstClr>
                </a:solidFill>
              </a:rPr>
              <a:t>)</a:t>
            </a:r>
          </a:p>
          <a:p>
            <a:pPr>
              <a:lnSpc>
                <a:spcPct val="100000"/>
              </a:lnSpc>
              <a:spcBef>
                <a:spcPts val="150"/>
              </a:spcBef>
              <a:buClr>
                <a:srgbClr val="DDDDDD"/>
              </a:buClr>
              <a:defRPr/>
            </a:pPr>
            <a:r>
              <a:rPr lang="ja-JP" altLang="en-US" sz="900" dirty="0">
                <a:solidFill>
                  <a:prstClr val="black">
                    <a:lumMod val="75000"/>
                    <a:lumOff val="25000"/>
                  </a:prstClr>
                </a:solidFill>
              </a:rPr>
              <a:t>一般印刷事業</a:t>
            </a:r>
            <a:r>
              <a:rPr lang="en-US" altLang="ja-JP" sz="900" dirty="0">
                <a:solidFill>
                  <a:prstClr val="black">
                    <a:lumMod val="75000"/>
                    <a:lumOff val="25000"/>
                  </a:prstClr>
                </a:solidFill>
              </a:rPr>
              <a:t>(</a:t>
            </a:r>
            <a:r>
              <a:rPr lang="ja-JP" altLang="en-US" sz="900" dirty="0">
                <a:solidFill>
                  <a:prstClr val="black">
                    <a:lumMod val="75000"/>
                    <a:lumOff val="25000"/>
                  </a:prstClr>
                </a:solidFill>
              </a:rPr>
              <a:t>オフセット印刷</a:t>
            </a:r>
            <a:r>
              <a:rPr lang="en-US" altLang="ja-JP" sz="900" dirty="0">
                <a:solidFill>
                  <a:prstClr val="black">
                    <a:lumMod val="75000"/>
                    <a:lumOff val="25000"/>
                  </a:prstClr>
                </a:solidFill>
              </a:rPr>
              <a:t>)</a:t>
            </a:r>
          </a:p>
          <a:p>
            <a:pPr>
              <a:lnSpc>
                <a:spcPct val="100000"/>
              </a:lnSpc>
              <a:spcBef>
                <a:spcPts val="150"/>
              </a:spcBef>
              <a:buClr>
                <a:srgbClr val="DDDDDD"/>
              </a:buClr>
              <a:defRPr/>
            </a:pPr>
            <a:r>
              <a:rPr lang="ja-JP" altLang="en-US" sz="900" dirty="0">
                <a:solidFill>
                  <a:prstClr val="black">
                    <a:lumMod val="75000"/>
                    <a:lumOff val="25000"/>
                  </a:prstClr>
                </a:solidFill>
              </a:rPr>
              <a:t>法人向けネット印刷事業</a:t>
            </a:r>
            <a:endParaRPr lang="en-US" altLang="ja-JP" sz="900" dirty="0">
              <a:solidFill>
                <a:prstClr val="black">
                  <a:lumMod val="75000"/>
                  <a:lumOff val="25000"/>
                </a:prstClr>
              </a:solidFill>
            </a:endParaRPr>
          </a:p>
          <a:p>
            <a:pPr>
              <a:lnSpc>
                <a:spcPct val="100000"/>
              </a:lnSpc>
              <a:spcBef>
                <a:spcPts val="150"/>
              </a:spcBef>
              <a:buClr>
                <a:srgbClr val="DDDDDD"/>
              </a:buClr>
              <a:defRPr/>
            </a:pPr>
            <a:r>
              <a:rPr lang="en-US" altLang="ja-JP" sz="900" dirty="0">
                <a:solidFill>
                  <a:prstClr val="black">
                    <a:lumMod val="75000"/>
                    <a:lumOff val="25000"/>
                  </a:prstClr>
                </a:solidFill>
              </a:rPr>
              <a:t>1989</a:t>
            </a:r>
            <a:r>
              <a:rPr lang="ja-JP" altLang="en-US" sz="900" dirty="0">
                <a:solidFill>
                  <a:prstClr val="black">
                    <a:lumMod val="75000"/>
                    <a:lumOff val="25000"/>
                  </a:prstClr>
                </a:solidFill>
              </a:rPr>
              <a:t>年  「東京名刺センター」として名刺事業を開始</a:t>
            </a:r>
            <a:endParaRPr lang="en-US" altLang="ja-JP" sz="900" dirty="0">
              <a:solidFill>
                <a:prstClr val="black">
                  <a:lumMod val="75000"/>
                  <a:lumOff val="25000"/>
                </a:prstClr>
              </a:solidFill>
            </a:endParaRPr>
          </a:p>
          <a:p>
            <a:pPr>
              <a:lnSpc>
                <a:spcPct val="100000"/>
              </a:lnSpc>
              <a:spcBef>
                <a:spcPts val="150"/>
              </a:spcBef>
              <a:buClr>
                <a:srgbClr val="DDDDDD"/>
              </a:buClr>
              <a:defRPr/>
            </a:pPr>
            <a:r>
              <a:rPr lang="en-US" altLang="ja-JP" sz="900" dirty="0">
                <a:solidFill>
                  <a:prstClr val="black">
                    <a:lumMod val="75000"/>
                    <a:lumOff val="25000"/>
                  </a:prstClr>
                </a:solidFill>
              </a:rPr>
              <a:t>2001</a:t>
            </a:r>
            <a:r>
              <a:rPr lang="ja-JP" altLang="en-US" sz="900" dirty="0">
                <a:solidFill>
                  <a:prstClr val="black">
                    <a:lumMod val="75000"/>
                    <a:lumOff val="25000"/>
                  </a:prstClr>
                </a:solidFill>
              </a:rPr>
              <a:t>年  「インターネット名刺受発注システム」開始</a:t>
            </a:r>
            <a:endParaRPr lang="en-US" altLang="ja-JP" sz="900" dirty="0">
              <a:solidFill>
                <a:prstClr val="black">
                  <a:lumMod val="75000"/>
                  <a:lumOff val="25000"/>
                </a:prstClr>
              </a:solidFill>
            </a:endParaRPr>
          </a:p>
        </p:txBody>
      </p:sp>
      <p:sp>
        <p:nvSpPr>
          <p:cNvPr id="1113" name="テキスト プレースホルダー 7"/>
          <p:cNvSpPr>
            <a:spLocks noGrp="1"/>
          </p:cNvSpPr>
          <p:nvPr>
            <p:ph type="body" sz="quarter" idx="3"/>
          </p:nvPr>
        </p:nvSpPr>
        <p:spPr>
          <a:xfrm>
            <a:off x="4663440" y="1717665"/>
            <a:ext cx="4175760" cy="324000"/>
          </a:xfrm>
        </p:spPr>
        <p:txBody>
          <a:bodyPr>
            <a:normAutofit/>
          </a:bodyPr>
          <a:lstStyle/>
          <a:p>
            <a:r>
              <a:rPr lang="ja-JP" altLang="en-US" sz="1200" b="1" dirty="0"/>
              <a:t>東京オフィスサービス株式会社</a:t>
            </a:r>
            <a:endParaRPr lang="en-US" altLang="ja-JP" sz="1200" b="1" dirty="0"/>
          </a:p>
        </p:txBody>
      </p:sp>
      <p:pic>
        <p:nvPicPr>
          <p:cNvPr id="1114" name="図 9"/>
          <p:cNvPicPr>
            <a:picLocks noChangeAspect="1"/>
          </p:cNvPicPr>
          <p:nvPr/>
        </p:nvPicPr>
        <p:blipFill>
          <a:blip r:embed="rId4"/>
          <a:stretch>
            <a:fillRect/>
          </a:stretch>
        </p:blipFill>
        <p:spPr>
          <a:xfrm>
            <a:off x="2713068" y="1912788"/>
            <a:ext cx="1717947" cy="324000"/>
          </a:xfrm>
          <a:prstGeom prst="rect">
            <a:avLst/>
          </a:prstGeom>
        </p:spPr>
      </p:pic>
      <p:sp>
        <p:nvSpPr>
          <p:cNvPr id="1115" name="スライド番号プレースホルダー 3"/>
          <p:cNvSpPr>
            <a:spLocks noGrp="1"/>
          </p:cNvSpPr>
          <p:nvPr>
            <p:ph type="sldNum" sz="quarter" idx="12"/>
          </p:nvPr>
        </p:nvSpPr>
        <p:spPr/>
        <p:txBody>
          <a:bodyPr/>
          <a:lstStyle/>
          <a:p>
            <a:fld id="{00000000-1234-1234-1234-123412341234}" type="slidenum">
              <a:rPr lang="en-US" altLang="ja" sz="1000">
                <a:solidFill>
                  <a:schemeClr val="dk2"/>
                </a:solidFill>
              </a:rPr>
              <a:pPr/>
              <a:t>4</a:t>
            </a:fld>
            <a:endParaRPr lang="ja" altLang="en-US" sz="1000">
              <a:solidFill>
                <a:schemeClr val="dk2"/>
              </a:solidFill>
            </a:endParaRPr>
          </a:p>
        </p:txBody>
      </p:sp>
      <p:sp>
        <p:nvSpPr>
          <p:cNvPr id="2" name="コンテンツ プレースホルダー 6">
            <a:extLst>
              <a:ext uri="{FF2B5EF4-FFF2-40B4-BE49-F238E27FC236}">
                <a16:creationId xmlns:a16="http://schemas.microsoft.com/office/drawing/2014/main" id="{724D8BF8-F0AE-7124-F9FE-C00646FFDF2D}"/>
              </a:ext>
            </a:extLst>
          </p:cNvPr>
          <p:cNvSpPr txBox="1">
            <a:spLocks/>
          </p:cNvSpPr>
          <p:nvPr/>
        </p:nvSpPr>
        <p:spPr>
          <a:xfrm>
            <a:off x="315686" y="864218"/>
            <a:ext cx="8523514" cy="693651"/>
          </a:xfrm>
          <a:prstGeom prst="rect">
            <a:avLst/>
          </a:prstGeom>
        </p:spPr>
        <p:txBody>
          <a:bodyPr vert="horz" lIns="0" tIns="45720" rIns="0" bIns="45720" rtlCol="0">
            <a:normAutofit/>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lnSpc>
                <a:spcPct val="100000"/>
              </a:lnSpc>
            </a:pPr>
            <a:r>
              <a:rPr lang="ja-JP" altLang="en-US" sz="1200" dirty="0"/>
              <a:t>ユニティーグループは、印刷・デザイン・プロモーション事業をはじめシステム開発、魅力的なプロダクツ＆コンテンツ開発など、多岐にわたる分野の企業がつながる総合グループです。</a:t>
            </a:r>
            <a:endParaRPr lang="ja-JP" altLang="en-US" sz="600" dirty="0"/>
          </a:p>
        </p:txBody>
      </p:sp>
      <p:sp>
        <p:nvSpPr>
          <p:cNvPr id="3" name="テキスト プレースホルダー 2">
            <a:extLst>
              <a:ext uri="{FF2B5EF4-FFF2-40B4-BE49-F238E27FC236}">
                <a16:creationId xmlns:a16="http://schemas.microsoft.com/office/drawing/2014/main" id="{70C73176-0264-3864-ADE8-C2FA25E54B5F}"/>
              </a:ext>
            </a:extLst>
          </p:cNvPr>
          <p:cNvSpPr txBox="1">
            <a:spLocks/>
          </p:cNvSpPr>
          <p:nvPr/>
        </p:nvSpPr>
        <p:spPr>
          <a:xfrm>
            <a:off x="315686" y="1452363"/>
            <a:ext cx="4210594" cy="324000"/>
          </a:xfrm>
          <a:prstGeom prst="rect">
            <a:avLst/>
          </a:prstGeom>
        </p:spPr>
        <p:txBody>
          <a:bodyPr vert="horz" lIns="91440" tIns="45720" rIns="91440" bIns="45720" rtlCol="0" anchor="ctr">
            <a:normAutofit/>
          </a:bodyPr>
          <a:lstStyle>
            <a:lvl1pPr marL="0" indent="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None/>
              <a:defRPr kumimoji="1" sz="1500" b="0" kern="1200" cap="all" baseline="0">
                <a:solidFill>
                  <a:schemeClr val="tx2"/>
                </a:solidFill>
                <a:latin typeface="Meiryo UI" panose="020B0604030504040204" pitchFamily="50" charset="-128"/>
                <a:ea typeface="Meiryo UI" panose="020B0604030504040204" pitchFamily="50" charset="-128"/>
                <a:cs typeface="+mn-cs"/>
              </a:defRPr>
            </a:lvl1pPr>
            <a:lvl2pPr marL="342900" indent="0" algn="l" defTabSz="685800" rtl="0" eaLnBrk="1" latinLnBrk="0" hangingPunct="1">
              <a:lnSpc>
                <a:spcPct val="90000"/>
              </a:lnSpc>
              <a:spcBef>
                <a:spcPts val="150"/>
              </a:spcBef>
              <a:spcAft>
                <a:spcPts val="300"/>
              </a:spcAft>
              <a:buClr>
                <a:schemeClr val="accent1"/>
              </a:buClr>
              <a:buFont typeface="Calibri" pitchFamily="34" charset="0"/>
              <a:buNone/>
              <a:defRPr kumimoji="1" sz="15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685800" indent="0" algn="l" defTabSz="685800" rtl="0" eaLnBrk="1" latinLnBrk="0" hangingPunct="1">
              <a:lnSpc>
                <a:spcPct val="90000"/>
              </a:lnSpc>
              <a:spcBef>
                <a:spcPts val="150"/>
              </a:spcBef>
              <a:spcAft>
                <a:spcPts val="300"/>
              </a:spcAft>
              <a:buClr>
                <a:schemeClr val="accent1"/>
              </a:buClr>
              <a:buFont typeface="Calibri" pitchFamily="34" charset="0"/>
              <a:buNone/>
              <a:defRPr kumimoji="1" sz="1350" b="1"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10287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13716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7145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9pPr>
          </a:lstStyle>
          <a:p>
            <a:r>
              <a:rPr lang="ja-JP" altLang="en-US" sz="1200" b="1" dirty="0"/>
              <a:t>■主な事業会社</a:t>
            </a:r>
            <a:endParaRPr lang="en-US" altLang="ja-JP" sz="1200" b="1" dirty="0"/>
          </a:p>
        </p:txBody>
      </p:sp>
      <p:sp>
        <p:nvSpPr>
          <p:cNvPr id="4" name="テキスト プレースホルダー 2">
            <a:extLst>
              <a:ext uri="{FF2B5EF4-FFF2-40B4-BE49-F238E27FC236}">
                <a16:creationId xmlns:a16="http://schemas.microsoft.com/office/drawing/2014/main" id="{4CF52EE6-DEB2-AFA8-15CE-7779F47CE2C6}"/>
              </a:ext>
            </a:extLst>
          </p:cNvPr>
          <p:cNvSpPr txBox="1">
            <a:spLocks/>
          </p:cNvSpPr>
          <p:nvPr/>
        </p:nvSpPr>
        <p:spPr>
          <a:xfrm>
            <a:off x="2325716" y="4016637"/>
            <a:ext cx="4210594" cy="324000"/>
          </a:xfrm>
          <a:prstGeom prst="rect">
            <a:avLst/>
          </a:prstGeom>
          <a:solidFill>
            <a:srgbClr val="073190"/>
          </a:solidFill>
        </p:spPr>
        <p:txBody>
          <a:bodyPr vert="horz" lIns="91440" tIns="45720" rIns="91440" bIns="45720" rtlCol="0" anchor="ctr">
            <a:normAutofit/>
          </a:bodyPr>
          <a:lstStyle>
            <a:lvl1pPr marL="0" indent="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None/>
              <a:defRPr kumimoji="1" sz="1500" b="0" kern="1200" cap="all" baseline="0">
                <a:solidFill>
                  <a:schemeClr val="tx2"/>
                </a:solidFill>
                <a:latin typeface="Meiryo UI" panose="020B0604030504040204" pitchFamily="50" charset="-128"/>
                <a:ea typeface="Meiryo UI" panose="020B0604030504040204" pitchFamily="50" charset="-128"/>
                <a:cs typeface="+mn-cs"/>
              </a:defRPr>
            </a:lvl1pPr>
            <a:lvl2pPr marL="342900" indent="0" algn="l" defTabSz="685800" rtl="0" eaLnBrk="1" latinLnBrk="0" hangingPunct="1">
              <a:lnSpc>
                <a:spcPct val="90000"/>
              </a:lnSpc>
              <a:spcBef>
                <a:spcPts val="150"/>
              </a:spcBef>
              <a:spcAft>
                <a:spcPts val="300"/>
              </a:spcAft>
              <a:buClr>
                <a:schemeClr val="accent1"/>
              </a:buClr>
              <a:buFont typeface="Calibri" pitchFamily="34" charset="0"/>
              <a:buNone/>
              <a:defRPr kumimoji="1" sz="15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685800" indent="0" algn="l" defTabSz="685800" rtl="0" eaLnBrk="1" latinLnBrk="0" hangingPunct="1">
              <a:lnSpc>
                <a:spcPct val="90000"/>
              </a:lnSpc>
              <a:spcBef>
                <a:spcPts val="150"/>
              </a:spcBef>
              <a:spcAft>
                <a:spcPts val="300"/>
              </a:spcAft>
              <a:buClr>
                <a:schemeClr val="accent1"/>
              </a:buClr>
              <a:buFont typeface="Calibri" pitchFamily="34" charset="0"/>
              <a:buNone/>
              <a:defRPr kumimoji="1" sz="1350" b="1"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10287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13716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7145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9pPr>
          </a:lstStyle>
          <a:p>
            <a:pPr algn="ctr"/>
            <a:r>
              <a:rPr lang="en-US" altLang="ja-JP" sz="1200" b="1" dirty="0">
                <a:solidFill>
                  <a:schemeClr val="bg1"/>
                </a:solidFill>
              </a:rPr>
              <a:t>7,000</a:t>
            </a:r>
            <a:r>
              <a:rPr lang="ja-JP" altLang="en-US" sz="1200" b="1" dirty="0">
                <a:solidFill>
                  <a:schemeClr val="bg1"/>
                </a:solidFill>
              </a:rPr>
              <a:t>社以上、年間</a:t>
            </a:r>
            <a:r>
              <a:rPr lang="en-US" altLang="ja-JP" sz="1200" b="1" dirty="0">
                <a:solidFill>
                  <a:schemeClr val="bg1"/>
                </a:solidFill>
              </a:rPr>
              <a:t>180</a:t>
            </a:r>
            <a:r>
              <a:rPr lang="ja-JP" altLang="en-US" sz="1200" b="1" dirty="0">
                <a:solidFill>
                  <a:schemeClr val="bg1"/>
                </a:solidFill>
              </a:rPr>
              <a:t>万箱以上の印刷実績</a:t>
            </a:r>
            <a:endParaRPr lang="en-US" altLang="ja-JP" sz="1200" b="1" dirty="0">
              <a:solidFill>
                <a:schemeClr val="bg1"/>
              </a:solidFill>
            </a:endParaRPr>
          </a:p>
        </p:txBody>
      </p:sp>
    </p:spTree>
    <p:extLst>
      <p:ext uri="{BB962C8B-B14F-4D97-AF65-F5344CB8AC3E}">
        <p14:creationId xmlns:p14="http://schemas.microsoft.com/office/powerpoint/2010/main" val="1787152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 name="タイトル 1"/>
          <p:cNvSpPr>
            <a:spLocks noGrp="1"/>
          </p:cNvSpPr>
          <p:nvPr>
            <p:ph type="title"/>
          </p:nvPr>
        </p:nvSpPr>
        <p:spPr/>
        <p:txBody>
          <a:bodyPr/>
          <a:lstStyle/>
          <a:p>
            <a:r>
              <a:rPr lang="en-US" altLang="ja-JP" dirty="0" err="1"/>
              <a:t>BizCard</a:t>
            </a:r>
            <a:r>
              <a:rPr lang="ja-JP" altLang="en-US" dirty="0"/>
              <a:t>シリーズの沿革</a:t>
            </a:r>
            <a:endParaRPr kumimoji="1" lang="ja-JP" altLang="en-US" dirty="0"/>
          </a:p>
        </p:txBody>
      </p:sp>
      <p:sp>
        <p:nvSpPr>
          <p:cNvPr id="1118" name="テキスト プレースホルダー 2"/>
          <p:cNvSpPr>
            <a:spLocks noGrp="1"/>
          </p:cNvSpPr>
          <p:nvPr>
            <p:ph type="body" idx="1"/>
          </p:nvPr>
        </p:nvSpPr>
        <p:spPr>
          <a:xfrm>
            <a:off x="311700" y="931495"/>
            <a:ext cx="8520600" cy="3913344"/>
          </a:xfrm>
        </p:spPr>
        <p:txBody>
          <a:bodyPr>
            <a:normAutofit/>
          </a:bodyPr>
          <a:lstStyle/>
          <a:p>
            <a:pPr>
              <a:lnSpc>
                <a:spcPct val="120000"/>
              </a:lnSpc>
            </a:pPr>
            <a:r>
              <a:rPr lang="en-US" altLang="ja-JP" sz="1100" dirty="0"/>
              <a:t>2000</a:t>
            </a:r>
            <a:r>
              <a:rPr lang="ja-JP" altLang="en-US" sz="1100" dirty="0"/>
              <a:t>年　 印刷会社の業務効率化を目的に開発・リリース</a:t>
            </a:r>
            <a:endParaRPr lang="en-US" altLang="ja-JP" sz="1100" dirty="0"/>
          </a:p>
          <a:p>
            <a:pPr>
              <a:lnSpc>
                <a:spcPct val="120000"/>
              </a:lnSpc>
            </a:pPr>
            <a:r>
              <a:rPr lang="en-US" altLang="ja-JP" sz="1100" dirty="0"/>
              <a:t>2001</a:t>
            </a:r>
            <a:r>
              <a:rPr lang="ja-JP" altLang="en-US" sz="1100" dirty="0"/>
              <a:t>年　 大手企業へ初導入</a:t>
            </a:r>
            <a:endParaRPr lang="en-US" altLang="ja-JP" sz="1100" dirty="0"/>
          </a:p>
          <a:p>
            <a:pPr>
              <a:lnSpc>
                <a:spcPct val="120000"/>
              </a:lnSpc>
            </a:pPr>
            <a:r>
              <a:rPr lang="en-US" altLang="ja-JP" sz="1100" dirty="0"/>
              <a:t>2002</a:t>
            </a:r>
            <a:r>
              <a:rPr lang="ja-JP" altLang="en-US" sz="1100" dirty="0"/>
              <a:t>年　 </a:t>
            </a:r>
            <a:r>
              <a:rPr lang="en-US" altLang="ja-JP" sz="1100" dirty="0" err="1"/>
              <a:t>BizCard</a:t>
            </a:r>
            <a:r>
              <a:rPr lang="en-US" altLang="ja-JP" sz="1100" dirty="0"/>
              <a:t> Web</a:t>
            </a:r>
            <a:r>
              <a:rPr lang="ja-JP" altLang="en-US" sz="1100" dirty="0"/>
              <a:t> </a:t>
            </a:r>
            <a:r>
              <a:rPr lang="en-US" altLang="ja-JP" sz="1100" dirty="0"/>
              <a:t>ASP</a:t>
            </a:r>
            <a:r>
              <a:rPr lang="ja-JP" altLang="en-US" sz="1100" dirty="0"/>
              <a:t>サービス開始</a:t>
            </a:r>
            <a:r>
              <a:rPr lang="en-US" altLang="ja-JP" sz="1100" dirty="0"/>
              <a:t>(ASP</a:t>
            </a:r>
            <a:r>
              <a:rPr lang="ja-JP" altLang="en-US" sz="1100" dirty="0"/>
              <a:t>名刺サービスとしては業界初</a:t>
            </a:r>
            <a:r>
              <a:rPr lang="en-US" altLang="ja-JP" sz="1100" dirty="0"/>
              <a:t>)</a:t>
            </a:r>
          </a:p>
          <a:p>
            <a:pPr>
              <a:lnSpc>
                <a:spcPct val="120000"/>
              </a:lnSpc>
            </a:pPr>
            <a:r>
              <a:rPr lang="en-US" altLang="ja-JP" sz="1100" dirty="0"/>
              <a:t>2004</a:t>
            </a:r>
            <a:r>
              <a:rPr lang="ja-JP" altLang="en-US" sz="1100" dirty="0"/>
              <a:t>年　 </a:t>
            </a:r>
            <a:r>
              <a:rPr lang="en-US" altLang="ja-JP" sz="1100" dirty="0" err="1"/>
              <a:t>BtoC</a:t>
            </a:r>
            <a:r>
              <a:rPr lang="ja-JP" altLang="en-US" sz="1100" dirty="0"/>
              <a:t>向け名刺</a:t>
            </a:r>
            <a:r>
              <a:rPr lang="en-US" altLang="ja-JP" sz="1100" dirty="0"/>
              <a:t>ASP</a:t>
            </a:r>
            <a:r>
              <a:rPr lang="ja-JP" altLang="en-US" sz="1100" dirty="0"/>
              <a:t>サービス、携帯電話向け名刺</a:t>
            </a:r>
            <a:r>
              <a:rPr lang="en-US" altLang="ja-JP" sz="1100" dirty="0"/>
              <a:t>ASP</a:t>
            </a:r>
            <a:r>
              <a:rPr lang="ja-JP" altLang="en-US" sz="1100" dirty="0"/>
              <a:t>サービス開始</a:t>
            </a:r>
            <a:endParaRPr lang="en-US" altLang="ja-JP" sz="1100" dirty="0"/>
          </a:p>
          <a:p>
            <a:pPr>
              <a:lnSpc>
                <a:spcPct val="120000"/>
              </a:lnSpc>
            </a:pPr>
            <a:r>
              <a:rPr lang="en-US" altLang="ja-JP" sz="1100" dirty="0"/>
              <a:t>2005</a:t>
            </a:r>
            <a:r>
              <a:rPr lang="ja-JP" altLang="en-US" sz="1100" dirty="0"/>
              <a:t>年　 </a:t>
            </a:r>
            <a:r>
              <a:rPr lang="en-US" altLang="ja-JP" sz="1100" dirty="0" err="1"/>
              <a:t>BtoC</a:t>
            </a:r>
            <a:r>
              <a:rPr lang="ja-JP" altLang="en-US" sz="1100" dirty="0"/>
              <a:t>向け年賀状</a:t>
            </a:r>
            <a:r>
              <a:rPr lang="en-US" altLang="ja-JP" sz="1100" dirty="0"/>
              <a:t>ASP</a:t>
            </a:r>
            <a:r>
              <a:rPr lang="ja-JP" altLang="en-US" sz="1100" dirty="0"/>
              <a:t>サービス開始</a:t>
            </a:r>
            <a:endParaRPr lang="en-US" altLang="ja-JP" sz="1100" dirty="0"/>
          </a:p>
          <a:p>
            <a:pPr>
              <a:lnSpc>
                <a:spcPct val="120000"/>
              </a:lnSpc>
            </a:pPr>
            <a:r>
              <a:rPr lang="en-US" altLang="ja-JP" sz="1100" dirty="0"/>
              <a:t>2005</a:t>
            </a:r>
            <a:r>
              <a:rPr lang="ja-JP" altLang="en-US" sz="1100" dirty="0"/>
              <a:t>年　 </a:t>
            </a:r>
            <a:r>
              <a:rPr lang="en-US" altLang="ja-JP" sz="1100" dirty="0"/>
              <a:t>EDI(Ariba)</a:t>
            </a:r>
            <a:r>
              <a:rPr lang="ja-JP" altLang="en-US" sz="1100" dirty="0"/>
              <a:t>接続によるサービス開始</a:t>
            </a:r>
            <a:r>
              <a:rPr lang="en-US" altLang="ja-JP" sz="1100" dirty="0"/>
              <a:t>(OEM</a:t>
            </a:r>
            <a:r>
              <a:rPr lang="ja-JP" altLang="en-US" sz="1100" dirty="0"/>
              <a:t>提供</a:t>
            </a:r>
            <a:r>
              <a:rPr lang="en-US" altLang="ja-JP" sz="1100" dirty="0"/>
              <a:t>)</a:t>
            </a:r>
          </a:p>
          <a:p>
            <a:pPr>
              <a:lnSpc>
                <a:spcPct val="120000"/>
              </a:lnSpc>
            </a:pPr>
            <a:r>
              <a:rPr lang="en-US" altLang="ja-JP" sz="1100" dirty="0"/>
              <a:t>2007</a:t>
            </a:r>
            <a:r>
              <a:rPr lang="ja-JP" altLang="en-US" sz="1100" dirty="0"/>
              <a:t>年　 </a:t>
            </a:r>
            <a:r>
              <a:rPr lang="en-US" altLang="ja-JP" sz="1100" dirty="0" err="1"/>
              <a:t>BtoC</a:t>
            </a:r>
            <a:r>
              <a:rPr lang="ja-JP" altLang="en-US" sz="1100" dirty="0"/>
              <a:t>向け挨拶状</a:t>
            </a:r>
            <a:r>
              <a:rPr lang="en-US" altLang="ja-JP" sz="1100" dirty="0"/>
              <a:t>ASP</a:t>
            </a:r>
            <a:r>
              <a:rPr lang="ja-JP" altLang="en-US" sz="1100" dirty="0"/>
              <a:t>サービスの開始</a:t>
            </a:r>
            <a:endParaRPr lang="en-US" altLang="ja-JP" sz="1100" dirty="0"/>
          </a:p>
          <a:p>
            <a:pPr>
              <a:lnSpc>
                <a:spcPct val="120000"/>
              </a:lnSpc>
            </a:pPr>
            <a:r>
              <a:rPr lang="en-US" altLang="ja-JP" sz="1100" dirty="0"/>
              <a:t>2008</a:t>
            </a:r>
            <a:r>
              <a:rPr lang="ja-JP" altLang="en-US" sz="1100" dirty="0"/>
              <a:t>年　 </a:t>
            </a:r>
            <a:r>
              <a:rPr lang="ja-JP" altLang="en-US" sz="1100" dirty="0" err="1"/>
              <a:t>障がい</a:t>
            </a:r>
            <a:r>
              <a:rPr lang="ja-JP" altLang="en-US" sz="1100" dirty="0"/>
              <a:t>者雇用の特例子会社へ初導入</a:t>
            </a:r>
            <a:endParaRPr lang="en-US" altLang="ja-JP" sz="1100" dirty="0"/>
          </a:p>
          <a:p>
            <a:pPr>
              <a:lnSpc>
                <a:spcPct val="120000"/>
              </a:lnSpc>
            </a:pPr>
            <a:r>
              <a:rPr lang="en-US" altLang="ja-JP" sz="1100" dirty="0"/>
              <a:t>2016</a:t>
            </a:r>
            <a:r>
              <a:rPr lang="ja-JP" altLang="en-US" sz="1100" dirty="0"/>
              <a:t>年　 </a:t>
            </a:r>
            <a:r>
              <a:rPr lang="en-US" altLang="ja-JP" sz="1100" dirty="0" err="1"/>
              <a:t>BizCard</a:t>
            </a:r>
            <a:r>
              <a:rPr lang="en-US" altLang="ja-JP" sz="1100" dirty="0"/>
              <a:t> Web for EDI</a:t>
            </a:r>
            <a:r>
              <a:rPr lang="ja-JP" altLang="en-US" sz="1100" dirty="0"/>
              <a:t>リリース</a:t>
            </a:r>
            <a:r>
              <a:rPr lang="en-US" altLang="ja-JP" sz="1000" dirty="0"/>
              <a:t>(</a:t>
            </a:r>
            <a:r>
              <a:rPr lang="ja-JP" altLang="en-US" sz="1000" dirty="0"/>
              <a:t>企業間電子データ取引「</a:t>
            </a:r>
            <a:r>
              <a:rPr lang="en-US" altLang="ja-JP" sz="1000" dirty="0"/>
              <a:t>Electronic Data Interchange</a:t>
            </a:r>
            <a:r>
              <a:rPr lang="ja-JP" altLang="en-US" sz="1000" dirty="0"/>
              <a:t>」の略</a:t>
            </a:r>
            <a:r>
              <a:rPr lang="en-US" altLang="ja-JP" sz="1000" dirty="0"/>
              <a:t>)</a:t>
            </a:r>
            <a:endParaRPr lang="en-US" altLang="ja-JP" sz="1100" dirty="0"/>
          </a:p>
          <a:p>
            <a:pPr>
              <a:lnSpc>
                <a:spcPct val="120000"/>
              </a:lnSpc>
            </a:pPr>
            <a:r>
              <a:rPr lang="en-US" altLang="ja-JP" sz="1100" dirty="0"/>
              <a:t>2020</a:t>
            </a:r>
            <a:r>
              <a:rPr lang="ja-JP" altLang="en-US" sz="1100" dirty="0"/>
              <a:t>年　 </a:t>
            </a:r>
            <a:r>
              <a:rPr lang="en-US" altLang="ja-JP" sz="1100" dirty="0" err="1"/>
              <a:t>BizCard</a:t>
            </a:r>
            <a:r>
              <a:rPr lang="ja-JP" altLang="en-US" sz="1100" dirty="0"/>
              <a:t> </a:t>
            </a:r>
            <a:r>
              <a:rPr lang="en-US" altLang="ja-JP" sz="1100" dirty="0"/>
              <a:t>Pro/WEB</a:t>
            </a:r>
            <a:r>
              <a:rPr lang="ja-JP" altLang="en-US" sz="1100" dirty="0"/>
              <a:t>新バージョン</a:t>
            </a:r>
            <a:r>
              <a:rPr lang="en-US" altLang="ja-JP" sz="1100" dirty="0"/>
              <a:t>(Ver.5)</a:t>
            </a:r>
            <a:r>
              <a:rPr lang="ja-JP" altLang="en-US" sz="1100" dirty="0"/>
              <a:t>リリース</a:t>
            </a:r>
            <a:endParaRPr lang="en-US" altLang="ja-JP" sz="1100" dirty="0"/>
          </a:p>
          <a:p>
            <a:pPr>
              <a:lnSpc>
                <a:spcPct val="120000"/>
              </a:lnSpc>
              <a:buClr>
                <a:srgbClr val="DDDDDD"/>
              </a:buClr>
              <a:defRPr/>
            </a:pPr>
            <a:r>
              <a:rPr lang="en-US" altLang="ja-JP" sz="1100" dirty="0">
                <a:solidFill>
                  <a:prstClr val="black">
                    <a:lumMod val="75000"/>
                    <a:lumOff val="25000"/>
                  </a:prstClr>
                </a:solidFill>
              </a:rPr>
              <a:t>2021</a:t>
            </a:r>
            <a:r>
              <a:rPr lang="ja-JP" altLang="en-US" sz="1100" dirty="0">
                <a:solidFill>
                  <a:prstClr val="black">
                    <a:lumMod val="75000"/>
                    <a:lumOff val="25000"/>
                  </a:prstClr>
                </a:solidFill>
              </a:rPr>
              <a:t>年　 </a:t>
            </a:r>
            <a:r>
              <a:rPr lang="en-US" altLang="ja-JP" sz="1100" dirty="0" err="1">
                <a:solidFill>
                  <a:prstClr val="black">
                    <a:lumMod val="75000"/>
                    <a:lumOff val="25000"/>
                  </a:prstClr>
                </a:solidFill>
              </a:rPr>
              <a:t>BizCard</a:t>
            </a:r>
            <a:r>
              <a:rPr lang="ja-JP" altLang="en-US" sz="1100" dirty="0">
                <a:solidFill>
                  <a:prstClr val="black">
                    <a:lumMod val="75000"/>
                    <a:lumOff val="25000"/>
                  </a:prstClr>
                </a:solidFill>
              </a:rPr>
              <a:t> </a:t>
            </a:r>
            <a:r>
              <a:rPr lang="en-US" altLang="ja-JP" sz="1100" dirty="0">
                <a:solidFill>
                  <a:prstClr val="black">
                    <a:lumMod val="75000"/>
                    <a:lumOff val="25000"/>
                  </a:prstClr>
                </a:solidFill>
              </a:rPr>
              <a:t>WEB for EDI</a:t>
            </a:r>
            <a:r>
              <a:rPr lang="ja-JP" altLang="en-US" sz="1100" dirty="0">
                <a:solidFill>
                  <a:prstClr val="black">
                    <a:lumMod val="75000"/>
                    <a:lumOff val="25000"/>
                  </a:prstClr>
                </a:solidFill>
              </a:rPr>
              <a:t>新バージョン</a:t>
            </a:r>
            <a:r>
              <a:rPr lang="en-US" altLang="ja-JP" sz="1100" dirty="0">
                <a:solidFill>
                  <a:prstClr val="black">
                    <a:lumMod val="75000"/>
                    <a:lumOff val="25000"/>
                  </a:prstClr>
                </a:solidFill>
              </a:rPr>
              <a:t>(Ver.5)</a:t>
            </a:r>
            <a:r>
              <a:rPr lang="ja-JP" altLang="en-US" sz="1100" dirty="0">
                <a:solidFill>
                  <a:prstClr val="black">
                    <a:lumMod val="75000"/>
                    <a:lumOff val="25000"/>
                  </a:prstClr>
                </a:solidFill>
              </a:rPr>
              <a:t>リリース</a:t>
            </a:r>
            <a:endParaRPr lang="en-US" altLang="ja-JP" sz="1100" dirty="0">
              <a:solidFill>
                <a:prstClr val="black">
                  <a:lumMod val="75000"/>
                  <a:lumOff val="25000"/>
                </a:prstClr>
              </a:solidFill>
            </a:endParaRPr>
          </a:p>
          <a:p>
            <a:pPr>
              <a:lnSpc>
                <a:spcPct val="120000"/>
              </a:lnSpc>
              <a:buClr>
                <a:srgbClr val="DDDDDD"/>
              </a:buClr>
              <a:defRPr/>
            </a:pPr>
            <a:r>
              <a:rPr lang="en-US" altLang="ja-JP" sz="1100" dirty="0">
                <a:solidFill>
                  <a:prstClr val="black">
                    <a:lumMod val="75000"/>
                    <a:lumOff val="25000"/>
                  </a:prstClr>
                </a:solidFill>
              </a:rPr>
              <a:t>2021</a:t>
            </a:r>
            <a:r>
              <a:rPr lang="ja-JP" altLang="en-US" sz="1100" dirty="0">
                <a:solidFill>
                  <a:prstClr val="black">
                    <a:lumMod val="75000"/>
                    <a:lumOff val="25000"/>
                  </a:prstClr>
                </a:solidFill>
              </a:rPr>
              <a:t>年　 オンライン入稿システム リリース</a:t>
            </a:r>
            <a:endParaRPr lang="en-US" altLang="ja-JP" sz="1100" dirty="0">
              <a:solidFill>
                <a:prstClr val="black">
                  <a:lumMod val="75000"/>
                  <a:lumOff val="25000"/>
                </a:prstClr>
              </a:solidFill>
            </a:endParaRPr>
          </a:p>
          <a:p>
            <a:pPr>
              <a:lnSpc>
                <a:spcPct val="120000"/>
              </a:lnSpc>
              <a:buClr>
                <a:srgbClr val="DDDDDD"/>
              </a:buClr>
              <a:defRPr/>
            </a:pPr>
            <a:r>
              <a:rPr lang="en-US" altLang="ja-JP" sz="1100" dirty="0">
                <a:solidFill>
                  <a:prstClr val="black">
                    <a:lumMod val="75000"/>
                    <a:lumOff val="25000"/>
                  </a:prstClr>
                </a:solidFill>
              </a:rPr>
              <a:t>2023</a:t>
            </a:r>
            <a:r>
              <a:rPr lang="ja-JP" altLang="en-US" sz="1100" dirty="0">
                <a:solidFill>
                  <a:prstClr val="black">
                    <a:lumMod val="75000"/>
                    <a:lumOff val="25000"/>
                  </a:prstClr>
                </a:solidFill>
              </a:rPr>
              <a:t>年　 郵便バーコード出力オプション対応</a:t>
            </a:r>
            <a:endParaRPr lang="en-US" altLang="ja-JP" sz="1100" dirty="0">
              <a:solidFill>
                <a:prstClr val="black">
                  <a:lumMod val="75000"/>
                  <a:lumOff val="25000"/>
                </a:prstClr>
              </a:solidFill>
            </a:endParaRPr>
          </a:p>
          <a:p>
            <a:pPr>
              <a:lnSpc>
                <a:spcPct val="120000"/>
              </a:lnSpc>
              <a:buClr>
                <a:srgbClr val="DDDDDD"/>
              </a:buClr>
              <a:defRPr/>
            </a:pPr>
            <a:r>
              <a:rPr lang="en-US" altLang="ja-JP" sz="1100" dirty="0">
                <a:solidFill>
                  <a:prstClr val="black">
                    <a:lumMod val="75000"/>
                    <a:lumOff val="25000"/>
                  </a:prstClr>
                </a:solidFill>
              </a:rPr>
              <a:t>2025</a:t>
            </a:r>
            <a:r>
              <a:rPr lang="ja-JP" altLang="en-US" sz="1100" dirty="0">
                <a:solidFill>
                  <a:prstClr val="black">
                    <a:lumMod val="75000"/>
                    <a:lumOff val="25000"/>
                  </a:prstClr>
                </a:solidFill>
              </a:rPr>
              <a:t>年　 データ変換・連携システム</a:t>
            </a:r>
            <a:r>
              <a:rPr lang="en-US" altLang="ja-JP" sz="1100" dirty="0">
                <a:solidFill>
                  <a:prstClr val="black">
                    <a:lumMod val="75000"/>
                    <a:lumOff val="25000"/>
                  </a:prstClr>
                </a:solidFill>
              </a:rPr>
              <a:t>『</a:t>
            </a:r>
            <a:r>
              <a:rPr lang="en-US" altLang="ja-JP" sz="1100" dirty="0" err="1">
                <a:solidFill>
                  <a:prstClr val="black">
                    <a:lumMod val="75000"/>
                    <a:lumOff val="25000"/>
                  </a:prstClr>
                </a:solidFill>
              </a:rPr>
              <a:t>BizRelate</a:t>
            </a:r>
            <a:r>
              <a:rPr lang="en-US" altLang="ja-JP" sz="1100" dirty="0">
                <a:solidFill>
                  <a:prstClr val="black">
                    <a:lumMod val="75000"/>
                    <a:lumOff val="25000"/>
                  </a:prstClr>
                </a:solidFill>
              </a:rPr>
              <a:t>』</a:t>
            </a:r>
            <a:r>
              <a:rPr lang="ja-JP" altLang="en-US" sz="1100" dirty="0">
                <a:solidFill>
                  <a:prstClr val="black">
                    <a:lumMod val="75000"/>
                    <a:lumOff val="25000"/>
                  </a:prstClr>
                </a:solidFill>
              </a:rPr>
              <a:t>とのデータ連携対応</a:t>
            </a:r>
            <a:endParaRPr lang="en-US" altLang="ja-JP" sz="1100" dirty="0">
              <a:solidFill>
                <a:prstClr val="black">
                  <a:lumMod val="75000"/>
                  <a:lumOff val="25000"/>
                </a:prstClr>
              </a:solidFill>
            </a:endParaRPr>
          </a:p>
        </p:txBody>
      </p:sp>
      <p:sp>
        <p:nvSpPr>
          <p:cNvPr id="1119" name="スライド番号プレースホルダー 3"/>
          <p:cNvSpPr>
            <a:spLocks noGrp="1"/>
          </p:cNvSpPr>
          <p:nvPr>
            <p:ph type="sldNum" sz="quarter" idx="12"/>
          </p:nvPr>
        </p:nvSpPr>
        <p:spPr/>
        <p:txBody>
          <a:bodyPr/>
          <a:lstStyle/>
          <a:p>
            <a:fld id="{00000000-1234-1234-1234-123412341234}" type="slidenum">
              <a:rPr lang="en-US" altLang="ja" sz="1000">
                <a:solidFill>
                  <a:schemeClr val="dk2"/>
                </a:solidFill>
              </a:rPr>
              <a:pPr/>
              <a:t>5</a:t>
            </a:fld>
            <a:endParaRPr lang="ja" altLang="en-US" sz="1000">
              <a:solidFill>
                <a:schemeClr val="dk2"/>
              </a:solidFill>
            </a:endParaRPr>
          </a:p>
        </p:txBody>
      </p:sp>
      <p:sp>
        <p:nvSpPr>
          <p:cNvPr id="2" name="テキスト プレースホルダー 2">
            <a:extLst>
              <a:ext uri="{FF2B5EF4-FFF2-40B4-BE49-F238E27FC236}">
                <a16:creationId xmlns:a16="http://schemas.microsoft.com/office/drawing/2014/main" id="{F772687B-32CD-D824-A6F6-48577EDF3251}"/>
              </a:ext>
            </a:extLst>
          </p:cNvPr>
          <p:cNvSpPr txBox="1">
            <a:spLocks/>
          </p:cNvSpPr>
          <p:nvPr/>
        </p:nvSpPr>
        <p:spPr>
          <a:xfrm>
            <a:off x="2325716" y="4301117"/>
            <a:ext cx="4210594" cy="324000"/>
          </a:xfrm>
          <a:prstGeom prst="rect">
            <a:avLst/>
          </a:prstGeom>
          <a:solidFill>
            <a:srgbClr val="00974F"/>
          </a:solidFill>
        </p:spPr>
        <p:txBody>
          <a:bodyPr vert="horz" lIns="91440" tIns="45720" rIns="91440" bIns="45720" rtlCol="0" anchor="ctr">
            <a:normAutofit/>
          </a:bodyPr>
          <a:lstStyle>
            <a:lvl1pPr marL="0" indent="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None/>
              <a:defRPr kumimoji="1" sz="1500" b="0" kern="1200" cap="all" baseline="0">
                <a:solidFill>
                  <a:schemeClr val="tx2"/>
                </a:solidFill>
                <a:latin typeface="Meiryo UI" panose="020B0604030504040204" pitchFamily="50" charset="-128"/>
                <a:ea typeface="Meiryo UI" panose="020B0604030504040204" pitchFamily="50" charset="-128"/>
                <a:cs typeface="+mn-cs"/>
              </a:defRPr>
            </a:lvl1pPr>
            <a:lvl2pPr marL="342900" indent="0" algn="l" defTabSz="685800" rtl="0" eaLnBrk="1" latinLnBrk="0" hangingPunct="1">
              <a:lnSpc>
                <a:spcPct val="90000"/>
              </a:lnSpc>
              <a:spcBef>
                <a:spcPts val="150"/>
              </a:spcBef>
              <a:spcAft>
                <a:spcPts val="300"/>
              </a:spcAft>
              <a:buClr>
                <a:schemeClr val="accent1"/>
              </a:buClr>
              <a:buFont typeface="Calibri" pitchFamily="34" charset="0"/>
              <a:buNone/>
              <a:defRPr kumimoji="1" sz="15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685800" indent="0" algn="l" defTabSz="685800" rtl="0" eaLnBrk="1" latinLnBrk="0" hangingPunct="1">
              <a:lnSpc>
                <a:spcPct val="90000"/>
              </a:lnSpc>
              <a:spcBef>
                <a:spcPts val="150"/>
              </a:spcBef>
              <a:spcAft>
                <a:spcPts val="300"/>
              </a:spcAft>
              <a:buClr>
                <a:schemeClr val="accent1"/>
              </a:buClr>
              <a:buFont typeface="Calibri" pitchFamily="34" charset="0"/>
              <a:buNone/>
              <a:defRPr kumimoji="1" sz="1350" b="1"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10287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13716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7145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Font typeface="Calibri" pitchFamily="34" charset="0"/>
              <a:buNone/>
              <a:defRPr kumimoji="1" sz="1200" b="1" kern="1200">
                <a:solidFill>
                  <a:schemeClr val="tx1">
                    <a:lumMod val="75000"/>
                    <a:lumOff val="25000"/>
                  </a:schemeClr>
                </a:solidFill>
                <a:latin typeface="+mn-lt"/>
                <a:ea typeface="+mn-ea"/>
                <a:cs typeface="+mn-cs"/>
              </a:defRPr>
            </a:lvl9pPr>
          </a:lstStyle>
          <a:p>
            <a:pPr algn="ctr"/>
            <a:r>
              <a:rPr lang="en-US" altLang="ja-JP" sz="1200" b="1" dirty="0">
                <a:solidFill>
                  <a:schemeClr val="bg1"/>
                </a:solidFill>
              </a:rPr>
              <a:t>200</a:t>
            </a:r>
            <a:r>
              <a:rPr lang="ja-JP" altLang="en-US" sz="1200" b="1" dirty="0">
                <a:solidFill>
                  <a:schemeClr val="bg1"/>
                </a:solidFill>
              </a:rPr>
              <a:t>社以上の導入実績</a:t>
            </a:r>
            <a:endParaRPr lang="en-US" altLang="ja-JP" sz="1200" b="1" dirty="0">
              <a:solidFill>
                <a:schemeClr val="bg1"/>
              </a:solidFill>
            </a:endParaRPr>
          </a:p>
        </p:txBody>
      </p:sp>
    </p:spTree>
    <p:extLst>
      <p:ext uri="{BB962C8B-B14F-4D97-AF65-F5344CB8AC3E}">
        <p14:creationId xmlns:p14="http://schemas.microsoft.com/office/powerpoint/2010/main" val="3774373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4" name="タイトル 1"/>
          <p:cNvSpPr>
            <a:spLocks noGrp="1"/>
          </p:cNvSpPr>
          <p:nvPr>
            <p:ph type="title"/>
          </p:nvPr>
        </p:nvSpPr>
        <p:spPr/>
        <p:txBody>
          <a:bodyPr/>
          <a:lstStyle/>
          <a:p>
            <a:r>
              <a:rPr lang="ja-JP" altLang="en-US"/>
              <a:t>企業内印刷の</a:t>
            </a:r>
            <a:r>
              <a:rPr lang="ja-JP" altLang="en-US" dirty="0"/>
              <a:t>導入</a:t>
            </a:r>
            <a:r>
              <a:rPr kumimoji="1" lang="ja-JP" altLang="en-US" dirty="0"/>
              <a:t>実績</a:t>
            </a:r>
          </a:p>
        </p:txBody>
      </p:sp>
      <p:sp>
        <p:nvSpPr>
          <p:cNvPr id="1125" name="テキスト プレースホルダー 2"/>
          <p:cNvSpPr>
            <a:spLocks noGrp="1"/>
          </p:cNvSpPr>
          <p:nvPr>
            <p:ph type="body" idx="1"/>
          </p:nvPr>
        </p:nvSpPr>
        <p:spPr>
          <a:xfrm>
            <a:off x="311701" y="931495"/>
            <a:ext cx="4201935" cy="804838"/>
          </a:xfrm>
        </p:spPr>
        <p:txBody>
          <a:bodyPr>
            <a:normAutofit/>
          </a:bodyPr>
          <a:lstStyle/>
          <a:p>
            <a:endParaRPr lang="en-US" altLang="ja-JP" dirty="0"/>
          </a:p>
          <a:p>
            <a:r>
              <a:rPr lang="ja-JP" altLang="en-US" sz="2400" b="1" dirty="0"/>
              <a:t>障害者雇用関係</a:t>
            </a:r>
            <a:r>
              <a:rPr lang="en-US" altLang="ja-JP" sz="2400" b="1" dirty="0"/>
              <a:t>50</a:t>
            </a:r>
            <a:r>
              <a:rPr lang="ja-JP" altLang="en-US" sz="2400" b="1" dirty="0"/>
              <a:t>社以上</a:t>
            </a:r>
            <a:endParaRPr lang="en-US" altLang="ja-JP" dirty="0"/>
          </a:p>
        </p:txBody>
      </p:sp>
      <p:sp>
        <p:nvSpPr>
          <p:cNvPr id="1126" name="テキスト プレースホルダー 2"/>
          <p:cNvSpPr txBox="1"/>
          <p:nvPr/>
        </p:nvSpPr>
        <p:spPr>
          <a:xfrm>
            <a:off x="481174" y="1767155"/>
            <a:ext cx="1604350" cy="2640458"/>
          </a:xfrm>
          <a:prstGeom prst="rect">
            <a:avLst/>
          </a:prstGeom>
        </p:spPr>
        <p:txBody>
          <a:bodyPr vert="horz" lIns="91425" tIns="91425" rIns="91425" bIns="91425"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lnSpc>
                <a:spcPct val="150000"/>
              </a:lnSpc>
              <a:buFont typeface="Wingdings" panose="05000000000000000000" pitchFamily="2" charset="2"/>
              <a:buChar char="l"/>
            </a:pPr>
            <a:r>
              <a:rPr lang="ja-JP" altLang="en-US" sz="1300" dirty="0">
                <a:cs typeface="Meiryo UI" panose="020B0604030504040204" pitchFamily="50" charset="-128"/>
              </a:rPr>
              <a:t>鉄道 </a:t>
            </a:r>
            <a:r>
              <a:rPr lang="en-US" altLang="ja-JP" sz="1300" dirty="0">
                <a:cs typeface="Meiryo UI" panose="020B0604030504040204" pitchFamily="50" charset="-128"/>
              </a:rPr>
              <a:t>3</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旅行 </a:t>
            </a:r>
            <a:r>
              <a:rPr lang="en-US" altLang="ja-JP" sz="1300" dirty="0">
                <a:cs typeface="Meiryo UI" panose="020B0604030504040204" pitchFamily="50" charset="-128"/>
              </a:rPr>
              <a:t>2</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住宅設備 </a:t>
            </a:r>
            <a:r>
              <a:rPr lang="en-US" altLang="ja-JP" sz="1300" dirty="0">
                <a:cs typeface="Meiryo UI" panose="020B0604030504040204" pitchFamily="50" charset="-128"/>
              </a:rPr>
              <a:t>4</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製薬 </a:t>
            </a:r>
            <a:r>
              <a:rPr lang="en-US" altLang="ja-JP" sz="1300" dirty="0">
                <a:cs typeface="Meiryo UI" panose="020B0604030504040204" pitchFamily="50" charset="-128"/>
              </a:rPr>
              <a:t>4</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ソフトウェア</a:t>
            </a:r>
            <a:r>
              <a:rPr lang="en-US" altLang="ja-JP" sz="1300" dirty="0">
                <a:cs typeface="Meiryo UI" panose="020B0604030504040204" pitchFamily="50" charset="-128"/>
              </a:rPr>
              <a:t> 3</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機械 </a:t>
            </a:r>
            <a:r>
              <a:rPr lang="en-US" altLang="ja-JP" sz="1300" dirty="0">
                <a:cs typeface="Meiryo UI" panose="020B0604030504040204" pitchFamily="50" charset="-128"/>
              </a:rPr>
              <a:t>6</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金融 </a:t>
            </a:r>
            <a:r>
              <a:rPr lang="en-US" altLang="ja-JP" sz="1300" dirty="0">
                <a:cs typeface="Meiryo UI" panose="020B0604030504040204" pitchFamily="50" charset="-128"/>
              </a:rPr>
              <a:t>8</a:t>
            </a:r>
            <a:r>
              <a:rPr lang="ja-JP" altLang="en-US" sz="1300" dirty="0">
                <a:cs typeface="Meiryo UI" panose="020B0604030504040204" pitchFamily="50" charset="-128"/>
              </a:rPr>
              <a:t>社</a:t>
            </a:r>
            <a:endParaRPr lang="en-US" altLang="ja-JP" sz="1300" dirty="0">
              <a:cs typeface="Meiryo UI" panose="020B0604030504040204" pitchFamily="50" charset="-128"/>
            </a:endParaRPr>
          </a:p>
        </p:txBody>
      </p:sp>
      <p:sp>
        <p:nvSpPr>
          <p:cNvPr id="1127" name="テキスト プレースホルダー 2"/>
          <p:cNvSpPr txBox="1"/>
          <p:nvPr/>
        </p:nvSpPr>
        <p:spPr>
          <a:xfrm>
            <a:off x="2234004" y="1767155"/>
            <a:ext cx="1678635" cy="2640458"/>
          </a:xfrm>
          <a:prstGeom prst="rect">
            <a:avLst/>
          </a:prstGeom>
        </p:spPr>
        <p:txBody>
          <a:bodyPr vert="horz" lIns="91425" tIns="91425" rIns="91425" bIns="91425" rtlCol="0" anchor="t" anchorCtr="0">
            <a:no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lnSpc>
                <a:spcPct val="150000"/>
              </a:lnSpc>
              <a:buFont typeface="Wingdings" panose="05000000000000000000" pitchFamily="2" charset="2"/>
              <a:buChar char="l"/>
            </a:pPr>
            <a:r>
              <a:rPr lang="ja-JP" altLang="en-US" sz="1300" dirty="0">
                <a:cs typeface="Meiryo UI" panose="020B0604030504040204" pitchFamily="50" charset="-128"/>
              </a:rPr>
              <a:t>電力 </a:t>
            </a:r>
            <a:r>
              <a:rPr lang="en-US" altLang="ja-JP" sz="1300" dirty="0">
                <a:cs typeface="Meiryo UI" panose="020B0604030504040204" pitchFamily="50" charset="-128"/>
              </a:rPr>
              <a:t>3</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商社 </a:t>
            </a:r>
            <a:r>
              <a:rPr lang="en-US" altLang="ja-JP" sz="1300" dirty="0">
                <a:cs typeface="Meiryo UI" panose="020B0604030504040204" pitchFamily="50" charset="-128"/>
              </a:rPr>
              <a:t>4</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人材 </a:t>
            </a:r>
            <a:r>
              <a:rPr lang="en-US" altLang="ja-JP" sz="1300" dirty="0">
                <a:cs typeface="Meiryo UI" panose="020B0604030504040204" pitchFamily="50" charset="-128"/>
              </a:rPr>
              <a:t>2</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不動産 </a:t>
            </a:r>
            <a:r>
              <a:rPr lang="en-US" altLang="ja-JP" sz="1300" dirty="0">
                <a:cs typeface="Meiryo UI" panose="020B0604030504040204" pitchFamily="50" charset="-128"/>
              </a:rPr>
              <a:t>2</a:t>
            </a:r>
            <a:r>
              <a:rPr lang="ja-JP" altLang="en-US" sz="1300" dirty="0">
                <a:solidFill>
                  <a:schemeClr val="tx1"/>
                </a:solidFill>
                <a:cs typeface="Meiryo UI" panose="020B0604030504040204" pitchFamily="50" charset="-128"/>
              </a:rPr>
              <a:t>社</a:t>
            </a:r>
            <a:endParaRPr lang="en-US" altLang="ja-JP" sz="1300" dirty="0">
              <a:solidFill>
                <a:schemeClr val="tx1"/>
              </a:solidFill>
              <a:cs typeface="Meiryo UI" panose="020B0604030504040204" pitchFamily="50" charset="-128"/>
            </a:endParaRPr>
          </a:p>
          <a:p>
            <a:pPr>
              <a:lnSpc>
                <a:spcPct val="150000"/>
              </a:lnSpc>
              <a:buFont typeface="Wingdings" panose="05000000000000000000" pitchFamily="2" charset="2"/>
              <a:buChar char="l"/>
            </a:pPr>
            <a:r>
              <a:rPr lang="ja-JP" altLang="en-US" sz="1300" dirty="0">
                <a:solidFill>
                  <a:schemeClr val="tx1"/>
                </a:solidFill>
                <a:cs typeface="Meiryo UI" panose="020B0604030504040204" pitchFamily="50" charset="-128"/>
              </a:rPr>
              <a:t>化学 </a:t>
            </a:r>
            <a:r>
              <a:rPr lang="en-US" altLang="ja-JP" sz="1300" dirty="0">
                <a:solidFill>
                  <a:schemeClr val="tx1"/>
                </a:solidFill>
                <a:cs typeface="Meiryo UI" panose="020B0604030504040204" pitchFamily="50" charset="-128"/>
              </a:rPr>
              <a:t>7</a:t>
            </a:r>
            <a:r>
              <a:rPr lang="ja-JP" altLang="en-US" sz="1300" dirty="0">
                <a:solidFill>
                  <a:schemeClr val="tx1"/>
                </a:solidFill>
                <a:cs typeface="Meiryo UI" panose="020B0604030504040204" pitchFamily="50" charset="-128"/>
              </a:rPr>
              <a:t>社</a:t>
            </a:r>
            <a:endParaRPr lang="en-US" altLang="ja-JP" sz="1300" dirty="0">
              <a:solidFill>
                <a:schemeClr val="tx1"/>
              </a:solidFill>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その他メーカー </a:t>
            </a:r>
            <a:r>
              <a:rPr lang="en-US" altLang="ja-JP" sz="1300" dirty="0">
                <a:cs typeface="Meiryo UI" panose="020B0604030504040204" pitchFamily="50" charset="-128"/>
              </a:rPr>
              <a:t>5</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その他サービス </a:t>
            </a:r>
            <a:r>
              <a:rPr lang="en-US" altLang="ja-JP" sz="1300" dirty="0">
                <a:cs typeface="Meiryo UI" panose="020B0604030504040204" pitchFamily="50" charset="-128"/>
              </a:rPr>
              <a:t>4</a:t>
            </a:r>
            <a:r>
              <a:rPr lang="ja-JP" altLang="en-US" sz="1300" dirty="0">
                <a:cs typeface="Meiryo UI" panose="020B0604030504040204" pitchFamily="50" charset="-128"/>
              </a:rPr>
              <a:t>社</a:t>
            </a:r>
            <a:endParaRPr lang="en-US" altLang="ja-JP" sz="1300" dirty="0">
              <a:cs typeface="Meiryo UI" panose="020B0604030504040204" pitchFamily="50" charset="-128"/>
            </a:endParaRPr>
          </a:p>
        </p:txBody>
      </p:sp>
      <p:sp>
        <p:nvSpPr>
          <p:cNvPr id="1128" name="テキスト プレースホルダー 2"/>
          <p:cNvSpPr txBox="1"/>
          <p:nvPr/>
        </p:nvSpPr>
        <p:spPr>
          <a:xfrm>
            <a:off x="5967574" y="1767155"/>
            <a:ext cx="2786008" cy="2640458"/>
          </a:xfrm>
          <a:prstGeom prst="rect">
            <a:avLst/>
          </a:prstGeom>
        </p:spPr>
        <p:txBody>
          <a:bodyPr vert="horz" lIns="91425" tIns="91425" rIns="91425" bIns="91425"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lnSpc>
                <a:spcPct val="150000"/>
              </a:lnSpc>
              <a:buFont typeface="Wingdings" panose="05000000000000000000" pitchFamily="2" charset="2"/>
              <a:buChar char="l"/>
            </a:pPr>
            <a:endParaRPr lang="en-US" altLang="ja-JP" sz="900" dirty="0">
              <a:cs typeface="Meiryo UI" panose="020B0604030504040204" pitchFamily="50" charset="-128"/>
            </a:endParaRPr>
          </a:p>
        </p:txBody>
      </p:sp>
      <p:sp>
        <p:nvSpPr>
          <p:cNvPr id="1129" name="テキスト プレースホルダー 2"/>
          <p:cNvSpPr txBox="1"/>
          <p:nvPr/>
        </p:nvSpPr>
        <p:spPr>
          <a:xfrm>
            <a:off x="4811783" y="931495"/>
            <a:ext cx="3941801" cy="804838"/>
          </a:xfrm>
          <a:prstGeom prst="rect">
            <a:avLst/>
          </a:prstGeom>
        </p:spPr>
        <p:txBody>
          <a:bodyPr vert="horz" lIns="91425" tIns="91425" rIns="91425" bIns="91425"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endParaRPr lang="en-US" altLang="ja-JP" dirty="0"/>
          </a:p>
          <a:p>
            <a:r>
              <a:rPr lang="en-US" altLang="ja-JP" sz="2400" b="1" dirty="0"/>
              <a:t>CRD</a:t>
            </a:r>
            <a:r>
              <a:rPr lang="ja-JP" altLang="en-US" sz="2400" b="1" dirty="0"/>
              <a:t>部門等</a:t>
            </a:r>
            <a:endParaRPr lang="en-US" altLang="ja-JP" dirty="0"/>
          </a:p>
        </p:txBody>
      </p:sp>
      <p:sp>
        <p:nvSpPr>
          <p:cNvPr id="1130" name="テキスト プレースホルダー 2"/>
          <p:cNvSpPr txBox="1"/>
          <p:nvPr/>
        </p:nvSpPr>
        <p:spPr>
          <a:xfrm>
            <a:off x="4981257" y="1767155"/>
            <a:ext cx="1899443" cy="2640458"/>
          </a:xfrm>
          <a:prstGeom prst="rect">
            <a:avLst/>
          </a:prstGeom>
        </p:spPr>
        <p:txBody>
          <a:bodyPr vert="horz" lIns="91425" tIns="91425" rIns="91425" bIns="91425"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lnSpc>
                <a:spcPct val="150000"/>
              </a:lnSpc>
              <a:buFont typeface="Wingdings" panose="05000000000000000000" pitchFamily="2" charset="2"/>
              <a:buChar char="l"/>
            </a:pPr>
            <a:r>
              <a:rPr lang="ja-JP" altLang="en-US" sz="1300" dirty="0">
                <a:cs typeface="Meiryo UI" panose="020B0604030504040204" pitchFamily="50" charset="-128"/>
              </a:rPr>
              <a:t>電機メーカー</a:t>
            </a:r>
            <a:r>
              <a:rPr lang="en-US" altLang="ja-JP" sz="1300" dirty="0">
                <a:cs typeface="Meiryo UI" panose="020B0604030504040204" pitchFamily="50" charset="-128"/>
              </a:rPr>
              <a:t>10</a:t>
            </a:r>
            <a:r>
              <a:rPr lang="ja-JP" altLang="en-US" sz="1300" dirty="0">
                <a:cs typeface="Meiryo UI" panose="020B0604030504040204" pitchFamily="50" charset="-128"/>
              </a:rPr>
              <a:t>社以上</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建築系</a:t>
            </a:r>
            <a:r>
              <a:rPr lang="en-US" altLang="ja-JP" sz="1300" dirty="0">
                <a:cs typeface="Meiryo UI" panose="020B0604030504040204" pitchFamily="50" charset="-128"/>
              </a:rPr>
              <a:t>3</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サービス業</a:t>
            </a:r>
            <a:r>
              <a:rPr lang="en-US" altLang="ja-JP" sz="1300" dirty="0">
                <a:cs typeface="Meiryo UI" panose="020B0604030504040204" pitchFamily="50" charset="-128"/>
              </a:rPr>
              <a:t>4</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製薬会社</a:t>
            </a:r>
            <a:r>
              <a:rPr lang="en-US" altLang="ja-JP" sz="1300" dirty="0">
                <a:cs typeface="Meiryo UI" panose="020B0604030504040204" pitchFamily="50" charset="-128"/>
              </a:rPr>
              <a:t>1</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金融サービス</a:t>
            </a:r>
            <a:r>
              <a:rPr lang="en-US" altLang="ja-JP" sz="1300" dirty="0">
                <a:cs typeface="Meiryo UI" panose="020B0604030504040204" pitchFamily="50" charset="-128"/>
              </a:rPr>
              <a:t>9</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保険会社</a:t>
            </a:r>
            <a:r>
              <a:rPr lang="en-US" altLang="ja-JP" sz="1300" dirty="0">
                <a:cs typeface="Meiryo UI" panose="020B0604030504040204" pitchFamily="50" charset="-128"/>
              </a:rPr>
              <a:t>4</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光学機器メーカー</a:t>
            </a:r>
            <a:r>
              <a:rPr lang="en-US" altLang="ja-JP" sz="1300" dirty="0">
                <a:cs typeface="Meiryo UI" panose="020B0604030504040204" pitchFamily="50" charset="-128"/>
              </a:rPr>
              <a:t>2</a:t>
            </a:r>
            <a:r>
              <a:rPr lang="ja-JP" altLang="en-US" sz="1300" dirty="0">
                <a:cs typeface="Meiryo UI" panose="020B0604030504040204" pitchFamily="50" charset="-128"/>
              </a:rPr>
              <a:t>社</a:t>
            </a:r>
            <a:endParaRPr lang="en-US" altLang="ja-JP" sz="1300" dirty="0">
              <a:cs typeface="Meiryo UI" panose="020B0604030504040204" pitchFamily="50" charset="-128"/>
            </a:endParaRPr>
          </a:p>
        </p:txBody>
      </p:sp>
      <p:sp>
        <p:nvSpPr>
          <p:cNvPr id="1131" name="テキスト プレースホルダー 2"/>
          <p:cNvSpPr txBox="1"/>
          <p:nvPr/>
        </p:nvSpPr>
        <p:spPr>
          <a:xfrm>
            <a:off x="6948094" y="1767155"/>
            <a:ext cx="1678635" cy="2640458"/>
          </a:xfrm>
          <a:prstGeom prst="rect">
            <a:avLst/>
          </a:prstGeom>
        </p:spPr>
        <p:txBody>
          <a:bodyPr vert="horz" lIns="91425" tIns="91425" rIns="91425" bIns="91425" rtlCol="0" anchor="t"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a:lnSpc>
                <a:spcPct val="150000"/>
              </a:lnSpc>
              <a:buFont typeface="Wingdings" panose="05000000000000000000" pitchFamily="2" charset="2"/>
              <a:buChar char="l"/>
            </a:pPr>
            <a:r>
              <a:rPr lang="ja-JP" altLang="en-US" sz="1300" dirty="0">
                <a:cs typeface="Meiryo UI" panose="020B0604030504040204" pitchFamily="50" charset="-128"/>
              </a:rPr>
              <a:t>自動車メーカー</a:t>
            </a:r>
            <a:r>
              <a:rPr lang="en-US" altLang="ja-JP" sz="1300" dirty="0">
                <a:cs typeface="Meiryo UI" panose="020B0604030504040204" pitchFamily="50" charset="-128"/>
              </a:rPr>
              <a:t>2</a:t>
            </a:r>
            <a:r>
              <a:rPr lang="ja-JP" altLang="en-US" sz="1300" dirty="0">
                <a:cs typeface="Meiryo UI" panose="020B0604030504040204" pitchFamily="50" charset="-128"/>
              </a:rPr>
              <a:t>社</a:t>
            </a:r>
            <a:endParaRPr lang="en-US" altLang="ja-JP" sz="1300" dirty="0">
              <a:cs typeface="Meiryo UI" panose="020B0604030504040204" pitchFamily="50" charset="-128"/>
            </a:endParaRPr>
          </a:p>
          <a:p>
            <a:pPr>
              <a:lnSpc>
                <a:spcPct val="150000"/>
              </a:lnSpc>
              <a:buFont typeface="Wingdings" panose="05000000000000000000" pitchFamily="2" charset="2"/>
              <a:buChar char="l"/>
            </a:pPr>
            <a:r>
              <a:rPr lang="ja-JP" altLang="en-US" sz="1300" dirty="0">
                <a:cs typeface="Meiryo UI" panose="020B0604030504040204" pitchFamily="50" charset="-128"/>
              </a:rPr>
              <a:t>その他</a:t>
            </a:r>
            <a:r>
              <a:rPr lang="en-US" altLang="ja-JP" sz="1300" dirty="0">
                <a:cs typeface="Meiryo UI" panose="020B0604030504040204" pitchFamily="50" charset="-128"/>
              </a:rPr>
              <a:t>10</a:t>
            </a:r>
            <a:r>
              <a:rPr lang="ja-JP" altLang="en-US" sz="1300" dirty="0">
                <a:cs typeface="Meiryo UI" panose="020B0604030504040204" pitchFamily="50" charset="-128"/>
              </a:rPr>
              <a:t>社以上</a:t>
            </a:r>
            <a:endParaRPr lang="en-US" altLang="ja-JP" sz="1300" dirty="0">
              <a:cs typeface="Meiryo UI" panose="020B0604030504040204" pitchFamily="50" charset="-128"/>
            </a:endParaRPr>
          </a:p>
        </p:txBody>
      </p:sp>
      <p:sp>
        <p:nvSpPr>
          <p:cNvPr id="1132" name="スライド番号プレースホルダー 3"/>
          <p:cNvSpPr>
            <a:spLocks noGrp="1"/>
          </p:cNvSpPr>
          <p:nvPr>
            <p:ph type="sldNum" sz="quarter" idx="12"/>
          </p:nvPr>
        </p:nvSpPr>
        <p:spPr/>
        <p:txBody>
          <a:bodyPr/>
          <a:lstStyle/>
          <a:p>
            <a:fld id="{00000000-1234-1234-1234-123412341234}" type="slidenum">
              <a:rPr lang="en-US" altLang="ja" sz="1000">
                <a:solidFill>
                  <a:schemeClr val="dk2"/>
                </a:solidFill>
              </a:rPr>
              <a:pPr/>
              <a:t>6</a:t>
            </a:fld>
            <a:endParaRPr lang="ja" altLang="en-US" sz="1000">
              <a:solidFill>
                <a:schemeClr val="dk2"/>
              </a:solidFill>
            </a:endParaRPr>
          </a:p>
        </p:txBody>
      </p:sp>
    </p:spTree>
    <p:extLst>
      <p:ext uri="{BB962C8B-B14F-4D97-AF65-F5344CB8AC3E}">
        <p14:creationId xmlns:p14="http://schemas.microsoft.com/office/powerpoint/2010/main" val="1591233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7" name="タイトル 1"/>
          <p:cNvSpPr>
            <a:spLocks noGrp="1"/>
          </p:cNvSpPr>
          <p:nvPr>
            <p:ph type="title"/>
          </p:nvPr>
        </p:nvSpPr>
        <p:spPr/>
        <p:txBody>
          <a:bodyPr anchor="ctr"/>
          <a:lstStyle/>
          <a:p>
            <a:r>
              <a:rPr kumimoji="1" lang="ja-JP" altLang="en-US" dirty="0"/>
              <a:t>選ばれる理由</a:t>
            </a:r>
          </a:p>
        </p:txBody>
      </p:sp>
      <p:sp>
        <p:nvSpPr>
          <p:cNvPr id="1138" name="テキスト プレースホルダー 2"/>
          <p:cNvSpPr txBox="1"/>
          <p:nvPr/>
        </p:nvSpPr>
        <p:spPr>
          <a:xfrm>
            <a:off x="315686" y="889239"/>
            <a:ext cx="4210594" cy="552212"/>
          </a:xfrm>
          <a:prstGeom prst="rect">
            <a:avLst/>
          </a:prstGeom>
        </p:spPr>
        <p:txBody>
          <a:bodyPr vert="horz" lIns="91425" tIns="91425" rIns="91425" bIns="91425" rtlCol="0" anchor="ctr" anchorCtr="0">
            <a:normAutofit/>
          </a:bodyPr>
          <a:lstStyle>
            <a:lvl1pPr marL="68580" lvl="0" indent="-68580" algn="l" defTabSz="685800" rtl="0" eaLnBrk="1" latinLnBrk="0" hangingPunct="1">
              <a:lnSpc>
                <a:spcPct val="90000"/>
              </a:lnSpc>
              <a:spcBef>
                <a:spcPts val="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lvl="1"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lvl="2"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lvl="3"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lvl="4" indent="-13716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lvl="5"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lvl="6"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lvl="7"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lvl="8" indent="-171450" algn="l" defTabSz="685800" rtl="0" eaLnBrk="1" latinLnBrk="0" hangingPunct="1">
              <a:lnSpc>
                <a:spcPct val="90000"/>
              </a:lnSpc>
              <a:spcBef>
                <a:spcPts val="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r>
              <a:rPr lang="ja-JP" altLang="en-US" sz="1800" b="1" dirty="0"/>
              <a:t>発注サイド</a:t>
            </a:r>
            <a:endParaRPr lang="en-US" altLang="ja-JP" sz="1800" b="1" dirty="0"/>
          </a:p>
        </p:txBody>
      </p:sp>
      <p:sp>
        <p:nvSpPr>
          <p:cNvPr id="1139" name="コンテンツ プレースホルダー 6"/>
          <p:cNvSpPr txBox="1"/>
          <p:nvPr/>
        </p:nvSpPr>
        <p:spPr>
          <a:xfrm>
            <a:off x="473886" y="1441452"/>
            <a:ext cx="4052394" cy="3263553"/>
          </a:xfrm>
          <a:prstGeom prst="rect">
            <a:avLst/>
          </a:prstGeom>
        </p:spPr>
        <p:txBody>
          <a:bodyPr vert="horz" lIns="91440" tIns="45720" rIns="91440" bIns="45720" rtlCol="0" anchor="t"/>
          <a:lstStyle>
            <a:defPPr marR="0" lvl="0" algn="l" rtl="0">
              <a:lnSpc>
                <a:spcPct val="100000"/>
              </a:lnSpc>
              <a:spcBef>
                <a:spcPts val="0"/>
              </a:spcBef>
              <a:spcAft>
                <a:spcPts val="0"/>
              </a:spcAft>
            </a:defPPr>
            <a:lvl1pPr marR="0" lvl="0" algn="ctr" rtl="0">
              <a:lnSpc>
                <a:spcPct val="100000"/>
              </a:lnSpc>
              <a:spcBef>
                <a:spcPts val="0"/>
              </a:spcBef>
              <a:spcAft>
                <a:spcPts val="0"/>
              </a:spcAft>
              <a:buNone/>
              <a:defRPr sz="675" b="0" i="0" u="none" strike="noStrike" cap="none">
                <a:solidFill>
                  <a:sysClr val="windowText" lastClr="000000"/>
                </a:solidFill>
                <a:latin typeface="Meiryo UI" panose="020B0604030504040204" pitchFamily="50" charset="-128"/>
                <a:ea typeface="Meiryo UI" panose="020B0604030504040204" pitchFamily="50" charset="-128"/>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l">
              <a:lnSpc>
                <a:spcPct val="150000"/>
              </a:lnSpc>
              <a:spcBef>
                <a:spcPts val="900"/>
              </a:spcBef>
              <a:spcAft>
                <a:spcPts val="150"/>
              </a:spcAft>
            </a:pPr>
            <a:r>
              <a:rPr kumimoji="1" lang="ja-JP" altLang="en-US" sz="1500" dirty="0"/>
              <a:t>画面がわかりやすい</a:t>
            </a:r>
            <a:endParaRPr kumimoji="1" lang="en-US" altLang="ja-JP" sz="1500" dirty="0"/>
          </a:p>
          <a:p>
            <a:pPr algn="l">
              <a:lnSpc>
                <a:spcPct val="150000"/>
              </a:lnSpc>
              <a:spcBef>
                <a:spcPts val="900"/>
              </a:spcBef>
              <a:spcAft>
                <a:spcPts val="150"/>
              </a:spcAft>
            </a:pPr>
            <a:r>
              <a:rPr kumimoji="1" lang="ja-JP" altLang="en-US" sz="1500" dirty="0"/>
              <a:t>いろいろな発注方法ができる</a:t>
            </a:r>
            <a:endParaRPr kumimoji="1" lang="en-US" altLang="ja-JP" sz="1500" dirty="0"/>
          </a:p>
          <a:p>
            <a:pPr algn="l">
              <a:lnSpc>
                <a:spcPct val="150000"/>
              </a:lnSpc>
              <a:spcBef>
                <a:spcPts val="900"/>
              </a:spcBef>
              <a:spcAft>
                <a:spcPts val="150"/>
              </a:spcAft>
            </a:pPr>
            <a:r>
              <a:rPr lang="ja-JP" altLang="en-US" sz="1500" dirty="0"/>
              <a:t>プレビュー表示が早い</a:t>
            </a:r>
            <a:endParaRPr lang="en-US" altLang="ja-JP" sz="1500" dirty="0"/>
          </a:p>
          <a:p>
            <a:pPr algn="l">
              <a:lnSpc>
                <a:spcPct val="150000"/>
              </a:lnSpc>
              <a:spcBef>
                <a:spcPts val="900"/>
              </a:spcBef>
              <a:spcAft>
                <a:spcPts val="150"/>
              </a:spcAft>
            </a:pPr>
            <a:r>
              <a:rPr kumimoji="1" lang="ja-JP" altLang="en-US" sz="1500" dirty="0"/>
              <a:t>費用処理が楽になった</a:t>
            </a:r>
            <a:endParaRPr kumimoji="1" lang="en-US" altLang="ja-JP" sz="1500" dirty="0"/>
          </a:p>
          <a:p>
            <a:pPr algn="l">
              <a:lnSpc>
                <a:spcPct val="150000"/>
              </a:lnSpc>
              <a:spcBef>
                <a:spcPts val="900"/>
              </a:spcBef>
              <a:spcAft>
                <a:spcPts val="150"/>
              </a:spcAft>
            </a:pPr>
            <a:r>
              <a:rPr lang="ja-JP" altLang="en-US" sz="1500" dirty="0"/>
              <a:t>納期が早くなった</a:t>
            </a:r>
            <a:endParaRPr lang="en-US" altLang="ja-JP" sz="1500" dirty="0"/>
          </a:p>
          <a:p>
            <a:pPr algn="l">
              <a:lnSpc>
                <a:spcPct val="150000"/>
              </a:lnSpc>
              <a:spcBef>
                <a:spcPts val="900"/>
              </a:spcBef>
              <a:spcAft>
                <a:spcPts val="150"/>
              </a:spcAft>
            </a:pPr>
            <a:r>
              <a:rPr kumimoji="1" lang="ja-JP" altLang="en-US" sz="1500" dirty="0"/>
              <a:t>名刺代が安くなった</a:t>
            </a:r>
          </a:p>
        </p:txBody>
      </p:sp>
      <p:sp>
        <p:nvSpPr>
          <p:cNvPr id="1140" name="テキスト プレースホルダー 7"/>
          <p:cNvSpPr txBox="1"/>
          <p:nvPr/>
        </p:nvSpPr>
        <p:spPr>
          <a:xfrm>
            <a:off x="4663440" y="889239"/>
            <a:ext cx="4175760" cy="552212"/>
          </a:xfrm>
          <a:prstGeom prst="rect">
            <a:avLst/>
          </a:prstGeom>
        </p:spPr>
        <p:txBody>
          <a:bodyPr vert="horz" lIns="91440" tIns="45720" rIns="91440" bIns="45720" rtlCol="0" anchor="ct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675" b="0" i="0" u="none" strike="noStrike" cap="all" baseline="0">
                <a:solidFill>
                  <a:sysClr val="windowText" lastClr="000000"/>
                </a:solidFill>
                <a:latin typeface="Meiryo UI" panose="020B0604030504040204" pitchFamily="50" charset="-128"/>
                <a:ea typeface="Meiryo UI" panose="020B0604030504040204" pitchFamily="50" charset="-128"/>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r>
              <a:rPr lang="ja-JP" altLang="en-US" sz="1800" b="1" dirty="0"/>
              <a:t>制作サイド</a:t>
            </a:r>
            <a:endParaRPr lang="en-US" altLang="ja-JP" sz="1800" b="1" dirty="0"/>
          </a:p>
        </p:txBody>
      </p:sp>
      <p:sp>
        <p:nvSpPr>
          <p:cNvPr id="1141" name="コンテンツ プレースホルダー 8"/>
          <p:cNvSpPr txBox="1"/>
          <p:nvPr/>
        </p:nvSpPr>
        <p:spPr>
          <a:xfrm>
            <a:off x="4758886" y="1441452"/>
            <a:ext cx="4080315" cy="3263553"/>
          </a:xfrm>
          <a:prstGeom prst="rect">
            <a:avLst/>
          </a:prstGeom>
        </p:spPr>
        <p:txBody>
          <a:bodyPr>
            <a:normAutofit/>
          </a:bodyPr>
          <a:lst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kumimoji="1" sz="15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35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kumimoji="1" sz="1050" kern="1200">
                <a:solidFill>
                  <a:schemeClr val="tx1">
                    <a:lumMod val="75000"/>
                    <a:lumOff val="25000"/>
                  </a:schemeClr>
                </a:solidFill>
                <a:latin typeface="+mn-lt"/>
                <a:ea typeface="+mn-ea"/>
                <a:cs typeface="+mn-cs"/>
              </a:defRPr>
            </a:lvl9pPr>
          </a:lstStyle>
          <a:p>
            <a:pPr marL="0" indent="0">
              <a:lnSpc>
                <a:spcPct val="150000"/>
              </a:lnSpc>
              <a:buNone/>
            </a:pPr>
            <a:r>
              <a:rPr lang="ja-JP" altLang="en-US" dirty="0"/>
              <a:t>出力処理が早い</a:t>
            </a:r>
            <a:endParaRPr lang="en-US" altLang="ja-JP" dirty="0"/>
          </a:p>
          <a:p>
            <a:pPr marL="0" indent="0">
              <a:lnSpc>
                <a:spcPct val="150000"/>
              </a:lnSpc>
              <a:buNone/>
            </a:pPr>
            <a:r>
              <a:rPr lang="ja-JP" altLang="en-US" dirty="0"/>
              <a:t>テンプレートが集約できた</a:t>
            </a:r>
            <a:endParaRPr lang="en-US" altLang="ja-JP" dirty="0"/>
          </a:p>
          <a:p>
            <a:pPr marL="0" indent="0">
              <a:lnSpc>
                <a:spcPct val="150000"/>
              </a:lnSpc>
              <a:buNone/>
            </a:pPr>
            <a:r>
              <a:rPr lang="ja-JP" altLang="en-US" dirty="0"/>
              <a:t>繁忙期でも残業が減った</a:t>
            </a:r>
            <a:endParaRPr lang="en-US" altLang="ja-JP" dirty="0"/>
          </a:p>
          <a:p>
            <a:pPr marL="0" indent="0">
              <a:lnSpc>
                <a:spcPct val="150000"/>
              </a:lnSpc>
              <a:buNone/>
            </a:pPr>
            <a:r>
              <a:rPr lang="ja-JP" altLang="en-US" dirty="0"/>
              <a:t>名刺受注をきっかけに取引が増えた</a:t>
            </a:r>
            <a:endParaRPr lang="en-US" altLang="ja-JP" dirty="0"/>
          </a:p>
          <a:p>
            <a:pPr marL="0" indent="0">
              <a:lnSpc>
                <a:spcPct val="150000"/>
              </a:lnSpc>
              <a:buNone/>
            </a:pPr>
            <a:r>
              <a:rPr lang="ja-JP" altLang="en-US" dirty="0" err="1"/>
              <a:t>障がい</a:t>
            </a:r>
            <a:r>
              <a:rPr lang="ja-JP" altLang="en-US" dirty="0"/>
              <a:t>者に任せられる業務が広がった</a:t>
            </a:r>
            <a:endParaRPr lang="en-US" altLang="ja-JP" dirty="0"/>
          </a:p>
          <a:p>
            <a:pPr marL="0" indent="0">
              <a:lnSpc>
                <a:spcPct val="150000"/>
              </a:lnSpc>
              <a:buNone/>
            </a:pPr>
            <a:r>
              <a:rPr lang="ja-JP" altLang="en-US" dirty="0"/>
              <a:t>導入・運用コストが安い</a:t>
            </a:r>
          </a:p>
        </p:txBody>
      </p:sp>
      <p:sp>
        <p:nvSpPr>
          <p:cNvPr id="1144" name="スライド番号プレースホルダー 4"/>
          <p:cNvSpPr>
            <a:spLocks noGrp="1"/>
          </p:cNvSpPr>
          <p:nvPr>
            <p:ph type="sldNum" sz="quarter" idx="12"/>
          </p:nvPr>
        </p:nvSpPr>
        <p:spPr/>
        <p:txBody>
          <a:bodyPr/>
          <a:lstStyle/>
          <a:p>
            <a:fld id="{00000000-1234-1234-1234-123412341234}" type="slidenum">
              <a:rPr lang="en-US" altLang="ja" sz="1000">
                <a:solidFill>
                  <a:schemeClr val="dk2"/>
                </a:solidFill>
              </a:rPr>
              <a:pPr/>
              <a:t>7</a:t>
            </a:fld>
            <a:endParaRPr lang="ja" altLang="en-US" sz="1000">
              <a:solidFill>
                <a:schemeClr val="dk2"/>
              </a:solidFill>
            </a:endParaRPr>
          </a:p>
        </p:txBody>
      </p:sp>
      <p:pic>
        <p:nvPicPr>
          <p:cNvPr id="11" name="図 10">
            <a:extLst>
              <a:ext uri="{FF2B5EF4-FFF2-40B4-BE49-F238E27FC236}">
                <a16:creationId xmlns:a16="http://schemas.microsoft.com/office/drawing/2014/main" id="{BB4F04E9-95B1-43C3-89BA-88263D49A203}"/>
              </a:ext>
            </a:extLst>
          </p:cNvPr>
          <p:cNvPicPr>
            <a:picLocks noChangeAspect="1"/>
          </p:cNvPicPr>
          <p:nvPr/>
        </p:nvPicPr>
        <p:blipFill>
          <a:blip r:embed="rId2"/>
          <a:stretch>
            <a:fillRect/>
          </a:stretch>
        </p:blipFill>
        <p:spPr>
          <a:xfrm>
            <a:off x="1514029" y="893850"/>
            <a:ext cx="2284953" cy="505441"/>
          </a:xfrm>
          <a:prstGeom prst="rect">
            <a:avLst/>
          </a:prstGeom>
        </p:spPr>
      </p:pic>
      <p:pic>
        <p:nvPicPr>
          <p:cNvPr id="3" name="図 2">
            <a:extLst>
              <a:ext uri="{FF2B5EF4-FFF2-40B4-BE49-F238E27FC236}">
                <a16:creationId xmlns:a16="http://schemas.microsoft.com/office/drawing/2014/main" id="{DB3F02BC-1EF9-4699-B843-0BC3AD42B180}"/>
              </a:ext>
            </a:extLst>
          </p:cNvPr>
          <p:cNvPicPr>
            <a:picLocks noChangeAspect="1"/>
          </p:cNvPicPr>
          <p:nvPr/>
        </p:nvPicPr>
        <p:blipFill>
          <a:blip r:embed="rId3"/>
          <a:stretch>
            <a:fillRect/>
          </a:stretch>
        </p:blipFill>
        <p:spPr>
          <a:xfrm>
            <a:off x="5898422" y="893850"/>
            <a:ext cx="2238978" cy="505441"/>
          </a:xfrm>
          <a:prstGeom prst="rect">
            <a:avLst/>
          </a:prstGeom>
        </p:spPr>
      </p:pic>
    </p:spTree>
    <p:extLst>
      <p:ext uri="{BB962C8B-B14F-4D97-AF65-F5344CB8AC3E}">
        <p14:creationId xmlns:p14="http://schemas.microsoft.com/office/powerpoint/2010/main" val="1442623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 name="タイトル 1"/>
          <p:cNvSpPr>
            <a:spLocks noGrp="1"/>
          </p:cNvSpPr>
          <p:nvPr>
            <p:ph type="title"/>
          </p:nvPr>
        </p:nvSpPr>
        <p:spPr>
          <a:xfrm>
            <a:off x="311702" y="224045"/>
            <a:ext cx="2955935" cy="572700"/>
          </a:xfrm>
        </p:spPr>
        <p:txBody>
          <a:bodyPr/>
          <a:lstStyle/>
          <a:p>
            <a:r>
              <a:rPr kumimoji="1" lang="ja-JP" altLang="en-US" dirty="0"/>
              <a:t>他社システムとの違い</a:t>
            </a:r>
          </a:p>
        </p:txBody>
      </p:sp>
      <p:graphicFrame>
        <p:nvGraphicFramePr>
          <p:cNvPr id="1147" name="表 6"/>
          <p:cNvGraphicFramePr>
            <a:graphicFrameLocks noGrp="1"/>
          </p:cNvGraphicFramePr>
          <p:nvPr/>
        </p:nvGraphicFramePr>
        <p:xfrm>
          <a:off x="1081263" y="931496"/>
          <a:ext cx="7061571" cy="3767152"/>
        </p:xfrm>
        <a:graphic>
          <a:graphicData uri="http://schemas.openxmlformats.org/drawingml/2006/table">
            <a:tbl>
              <a:tblPr firstRow="1" bandRow="1">
                <a:tableStyleId>{5C22544A-7EE6-4342-B048-85BDC9FD1C3A}</a:tableStyleId>
              </a:tblPr>
              <a:tblGrid>
                <a:gridCol w="2128867">
                  <a:extLst>
                    <a:ext uri="{9D8B030D-6E8A-4147-A177-3AD203B41FA5}">
                      <a16:colId xmlns:a16="http://schemas.microsoft.com/office/drawing/2014/main" val="20000"/>
                    </a:ext>
                  </a:extLst>
                </a:gridCol>
                <a:gridCol w="2224391">
                  <a:extLst>
                    <a:ext uri="{9D8B030D-6E8A-4147-A177-3AD203B41FA5}">
                      <a16:colId xmlns:a16="http://schemas.microsoft.com/office/drawing/2014/main" val="20001"/>
                    </a:ext>
                  </a:extLst>
                </a:gridCol>
                <a:gridCol w="2708313">
                  <a:extLst>
                    <a:ext uri="{9D8B030D-6E8A-4147-A177-3AD203B41FA5}">
                      <a16:colId xmlns:a16="http://schemas.microsoft.com/office/drawing/2014/main" val="20002"/>
                    </a:ext>
                  </a:extLst>
                </a:gridCol>
              </a:tblGrid>
              <a:tr h="232614">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ポイント</a:t>
                      </a:r>
                    </a:p>
                  </a:txBody>
                  <a:tcPr/>
                </a:tc>
                <a:tc>
                  <a:txBody>
                    <a:bodyPr/>
                    <a:lstStyle/>
                    <a:p>
                      <a:pPr algn="l"/>
                      <a:r>
                        <a:rPr kumimoji="1" lang="en-US" altLang="ja-JP" sz="1000" b="1" dirty="0" err="1">
                          <a:solidFill>
                            <a:schemeClr val="bg1"/>
                          </a:solidFill>
                          <a:latin typeface="Meiryo UI" panose="020B0604030504040204" pitchFamily="50" charset="-128"/>
                          <a:ea typeface="Meiryo UI" panose="020B0604030504040204" pitchFamily="50" charset="-128"/>
                        </a:rPr>
                        <a:t>BizCard</a:t>
                      </a:r>
                      <a:endParaRPr kumimoji="1" lang="ja-JP" altLang="en-US" sz="1000" b="1" dirty="0">
                        <a:solidFill>
                          <a:schemeClr val="bg1"/>
                        </a:solidFill>
                        <a:latin typeface="Meiryo UI" panose="020B0604030504040204" pitchFamily="50" charset="-128"/>
                        <a:ea typeface="Meiryo UI" panose="020B0604030504040204" pitchFamily="50" charset="-128"/>
                      </a:endParaRPr>
                    </a:p>
                  </a:txBody>
                  <a:tcPr>
                    <a:solidFill>
                      <a:srgbClr val="00B050"/>
                    </a:solidFill>
                  </a:tcPr>
                </a:tc>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rPr>
                        <a:t>他社</a:t>
                      </a:r>
                    </a:p>
                  </a:txBody>
                  <a:tcPr/>
                </a:tc>
                <a:extLst>
                  <a:ext uri="{0D108BD9-81ED-4DB2-BD59-A6C34878D82A}">
                    <a16:rowId xmlns:a16="http://schemas.microsoft.com/office/drawing/2014/main" val="10000"/>
                  </a:ext>
                </a:extLst>
              </a:tr>
              <a:tr h="232614">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カスタマイズ対応</a:t>
                      </a:r>
                    </a:p>
                  </a:txBody>
                  <a:tcP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可能</a:t>
                      </a: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難しい、高額</a:t>
                      </a:r>
                    </a:p>
                  </a:txBody>
                  <a:tcPr/>
                </a:tc>
                <a:extLst>
                  <a:ext uri="{0D108BD9-81ED-4DB2-BD59-A6C34878D82A}">
                    <a16:rowId xmlns:a16="http://schemas.microsoft.com/office/drawing/2014/main" val="10001"/>
                  </a:ext>
                </a:extLst>
              </a:tr>
              <a:tr h="232614">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イントラネット運用</a:t>
                      </a:r>
                    </a:p>
                  </a:txBody>
                  <a:tcP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可能</a:t>
                      </a: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一部可能、高額</a:t>
                      </a:r>
                    </a:p>
                  </a:txBody>
                  <a:tcPr/>
                </a:tc>
                <a:extLst>
                  <a:ext uri="{0D108BD9-81ED-4DB2-BD59-A6C34878D82A}">
                    <a16:rowId xmlns:a16="http://schemas.microsoft.com/office/drawing/2014/main" val="10002"/>
                  </a:ext>
                </a:extLst>
              </a:tr>
              <a:tr h="232614">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発注側プラグイン</a:t>
                      </a:r>
                    </a:p>
                  </a:txBody>
                  <a:tcP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不要</a:t>
                      </a:r>
                      <a:r>
                        <a:rPr kumimoji="1" lang="en-US" altLang="ja-JP" sz="1050" dirty="0">
                          <a:solidFill>
                            <a:schemeClr val="tx1"/>
                          </a:solidFill>
                          <a:latin typeface="Meiryo UI" panose="020B0604030504040204" pitchFamily="50" charset="-128"/>
                          <a:ea typeface="Meiryo UI" panose="020B0604030504040204" pitchFamily="50" charset="-128"/>
                        </a:rPr>
                        <a:t>(PDF.js</a:t>
                      </a:r>
                      <a:r>
                        <a:rPr kumimoji="1" lang="ja-JP" altLang="en-US" sz="1050" dirty="0">
                          <a:solidFill>
                            <a:schemeClr val="tx1"/>
                          </a:solidFill>
                          <a:latin typeface="Meiryo UI" panose="020B0604030504040204" pitchFamily="50" charset="-128"/>
                          <a:ea typeface="Meiryo UI" panose="020B0604030504040204" pitchFamily="50" charset="-128"/>
                        </a:rPr>
                        <a:t>表示</a:t>
                      </a:r>
                      <a:r>
                        <a:rPr kumimoji="1" lang="en-US" altLang="ja-JP" sz="1050" dirty="0">
                          <a:solidFill>
                            <a:schemeClr val="tx1"/>
                          </a:solidFill>
                          <a:latin typeface="Meiryo UI" panose="020B0604030504040204" pitchFamily="50" charset="-128"/>
                          <a:ea typeface="Meiryo UI" panose="020B0604030504040204" pitchFamily="50" charset="-128"/>
                        </a:rPr>
                        <a:t>)</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一部必要</a:t>
                      </a:r>
                      <a:r>
                        <a:rPr kumimoji="1" lang="en-US" altLang="ja-JP" sz="800" dirty="0">
                          <a:solidFill>
                            <a:schemeClr val="tx1"/>
                          </a:solidFill>
                          <a:latin typeface="Meiryo UI" panose="020B0604030504040204" pitchFamily="50" charset="-128"/>
                          <a:ea typeface="Meiryo UI" panose="020B0604030504040204" pitchFamily="50" charset="-128"/>
                        </a:rPr>
                        <a:t>(PDF</a:t>
                      </a:r>
                      <a:r>
                        <a:rPr kumimoji="1" lang="ja-JP" altLang="en-US" sz="800" dirty="0" err="1">
                          <a:solidFill>
                            <a:schemeClr val="tx1"/>
                          </a:solidFill>
                          <a:latin typeface="Meiryo UI" panose="020B0604030504040204" pitchFamily="50" charset="-128"/>
                          <a:ea typeface="Meiryo UI" panose="020B0604030504040204" pitchFamily="50" charset="-128"/>
                        </a:rPr>
                        <a:t>、</a:t>
                      </a:r>
                      <a:r>
                        <a:rPr kumimoji="1" lang="en-US" altLang="ja-JP" sz="800" dirty="0">
                          <a:solidFill>
                            <a:schemeClr val="tx1"/>
                          </a:solidFill>
                          <a:latin typeface="Meiryo UI" panose="020B0604030504040204" pitchFamily="50" charset="-128"/>
                          <a:ea typeface="Meiryo UI" panose="020B0604030504040204" pitchFamily="50" charset="-128"/>
                        </a:rPr>
                        <a:t>Flash</a:t>
                      </a:r>
                      <a:r>
                        <a:rPr kumimoji="1" lang="ja-JP" altLang="en-US" sz="800" dirty="0">
                          <a:solidFill>
                            <a:schemeClr val="tx1"/>
                          </a:solidFill>
                          <a:latin typeface="Meiryo UI" panose="020B0604030504040204" pitchFamily="50" charset="-128"/>
                          <a:ea typeface="Meiryo UI" panose="020B0604030504040204" pitchFamily="50" charset="-128"/>
                        </a:rPr>
                        <a:t>等</a:t>
                      </a:r>
                      <a:r>
                        <a:rPr kumimoji="1" lang="en-US" altLang="ja-JP" sz="800" dirty="0">
                          <a:solidFill>
                            <a:schemeClr val="tx1"/>
                          </a:solidFill>
                          <a:latin typeface="Meiryo UI" panose="020B0604030504040204" pitchFamily="50" charset="-128"/>
                          <a:ea typeface="Meiryo UI" panose="020B0604030504040204" pitchFamily="50" charset="-128"/>
                        </a:rPr>
                        <a:t>)</a:t>
                      </a:r>
                      <a:endParaRPr kumimoji="1" lang="ja-JP" altLang="en-US" sz="10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3"/>
                  </a:ext>
                </a:extLst>
              </a:tr>
              <a:tr h="157329">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制作側外部ツール</a:t>
                      </a:r>
                    </a:p>
                  </a:txBody>
                  <a:tcPr/>
                </a:tc>
                <a:tc>
                  <a:txBody>
                    <a:bodyPr/>
                    <a:lstStyle/>
                    <a:p>
                      <a:pPr algn="l"/>
                      <a:r>
                        <a:rPr kumimoji="1" lang="en-US" altLang="ja-JP" sz="1050" dirty="0">
                          <a:solidFill>
                            <a:schemeClr val="tx1"/>
                          </a:solidFill>
                          <a:latin typeface="Meiryo UI" panose="020B0604030504040204" pitchFamily="50" charset="-128"/>
                          <a:ea typeface="Meiryo UI" panose="020B0604030504040204" pitchFamily="50" charset="-128"/>
                        </a:rPr>
                        <a:t>Adobe Acrobat(Std</a:t>
                      </a:r>
                      <a:r>
                        <a:rPr kumimoji="1" lang="ja-JP" altLang="en-US" sz="1050" dirty="0">
                          <a:solidFill>
                            <a:schemeClr val="tx1"/>
                          </a:solidFill>
                          <a:latin typeface="Meiryo UI" panose="020B0604030504040204" pitchFamily="50" charset="-128"/>
                          <a:ea typeface="Meiryo UI" panose="020B0604030504040204" pitchFamily="50" charset="-128"/>
                        </a:rPr>
                        <a:t>または</a:t>
                      </a:r>
                      <a:r>
                        <a:rPr kumimoji="1" lang="en-US" altLang="ja-JP" sz="1050" dirty="0">
                          <a:solidFill>
                            <a:schemeClr val="tx1"/>
                          </a:solidFill>
                          <a:latin typeface="Meiryo UI" panose="020B0604030504040204" pitchFamily="50" charset="-128"/>
                          <a:ea typeface="Meiryo UI" panose="020B0604030504040204" pitchFamily="50" charset="-128"/>
                        </a:rPr>
                        <a:t>Pro)</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一部必要</a:t>
                      </a:r>
                      <a:r>
                        <a:rPr kumimoji="1" lang="en-US" altLang="ja-JP" sz="800" dirty="0">
                          <a:solidFill>
                            <a:schemeClr val="tx1"/>
                          </a:solidFill>
                          <a:latin typeface="Meiryo UI" panose="020B0604030504040204" pitchFamily="50" charset="-128"/>
                          <a:ea typeface="Meiryo UI" panose="020B0604030504040204" pitchFamily="50" charset="-128"/>
                        </a:rPr>
                        <a:t>(InDesign</a:t>
                      </a:r>
                      <a:r>
                        <a:rPr kumimoji="1" lang="ja-JP" altLang="en-US" sz="800" dirty="0" err="1">
                          <a:solidFill>
                            <a:schemeClr val="tx1"/>
                          </a:solidFill>
                          <a:latin typeface="Meiryo UI" panose="020B0604030504040204" pitchFamily="50" charset="-128"/>
                          <a:ea typeface="Meiryo UI" panose="020B0604030504040204" pitchFamily="50" charset="-128"/>
                        </a:rPr>
                        <a:t>、</a:t>
                      </a:r>
                      <a:r>
                        <a:rPr kumimoji="1" lang="en-US" altLang="ja-JP" sz="800" dirty="0">
                          <a:solidFill>
                            <a:schemeClr val="tx1"/>
                          </a:solidFill>
                          <a:latin typeface="Meiryo UI" panose="020B0604030504040204" pitchFamily="50" charset="-128"/>
                          <a:ea typeface="Meiryo UI" panose="020B0604030504040204" pitchFamily="50" charset="-128"/>
                        </a:rPr>
                        <a:t>MVP</a:t>
                      </a:r>
                      <a:r>
                        <a:rPr kumimoji="1" lang="ja-JP" altLang="en-US" sz="800" dirty="0">
                          <a:solidFill>
                            <a:schemeClr val="tx1"/>
                          </a:solidFill>
                          <a:latin typeface="Meiryo UI" panose="020B0604030504040204" pitchFamily="50" charset="-128"/>
                          <a:ea typeface="Meiryo UI" panose="020B0604030504040204" pitchFamily="50" charset="-128"/>
                        </a:rPr>
                        <a:t>等</a:t>
                      </a:r>
                      <a:r>
                        <a:rPr kumimoji="1" lang="en-US" altLang="ja-JP" sz="800" dirty="0">
                          <a:solidFill>
                            <a:schemeClr val="tx1"/>
                          </a:solidFill>
                          <a:latin typeface="Meiryo UI" panose="020B0604030504040204" pitchFamily="50" charset="-128"/>
                          <a:ea typeface="Meiryo UI" panose="020B0604030504040204" pitchFamily="50" charset="-128"/>
                        </a:rPr>
                        <a:t>)</a:t>
                      </a:r>
                      <a:endParaRPr kumimoji="1" lang="ja-JP" altLang="en-US" sz="10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04"/>
                  </a:ext>
                </a:extLst>
              </a:tr>
              <a:tr h="232614">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rPr>
                        <a:t>オンライン認証</a:t>
                      </a:r>
                    </a:p>
                  </a:txBody>
                  <a:tcPr anchor="ct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不要</a:t>
                      </a: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ライセンスファイル</a:t>
                      </a:r>
                      <a:r>
                        <a:rPr kumimoji="1" lang="en-US" altLang="ja-JP" sz="1050" dirty="0">
                          <a:solidFill>
                            <a:schemeClr val="tx1"/>
                          </a:solidFill>
                          <a:latin typeface="Meiryo UI" panose="020B0604030504040204" pitchFamily="50" charset="-128"/>
                          <a:ea typeface="Meiryo UI" panose="020B0604030504040204" pitchFamily="50" charset="-128"/>
                        </a:rPr>
                        <a:t>)</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一部必要</a:t>
                      </a:r>
                    </a:p>
                  </a:txBody>
                  <a:tcPr/>
                </a:tc>
                <a:extLst>
                  <a:ext uri="{0D108BD9-81ED-4DB2-BD59-A6C34878D82A}">
                    <a16:rowId xmlns:a16="http://schemas.microsoft.com/office/drawing/2014/main" val="10005"/>
                  </a:ext>
                </a:extLst>
              </a:tr>
              <a:tr h="232614">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制作側での自動組版パターン作成</a:t>
                      </a:r>
                    </a:p>
                  </a:txBody>
                  <a:tcP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可能</a:t>
                      </a: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難しい</a:t>
                      </a:r>
                    </a:p>
                  </a:txBody>
                  <a:tcPr/>
                </a:tc>
                <a:extLst>
                  <a:ext uri="{0D108BD9-81ED-4DB2-BD59-A6C34878D82A}">
                    <a16:rowId xmlns:a16="http://schemas.microsoft.com/office/drawing/2014/main" val="10006"/>
                  </a:ext>
                </a:extLst>
              </a:tr>
              <a:tr h="232614">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パターン作成代行</a:t>
                      </a:r>
                    </a:p>
                  </a:txBody>
                  <a:tcPr/>
                </a:tc>
                <a:tc>
                  <a:txBody>
                    <a:bodyPr/>
                    <a:lstStyle/>
                    <a:p>
                      <a:pPr algn="l"/>
                      <a:r>
                        <a:rPr kumimoji="1" lang="en-US" altLang="ja-JP" sz="1050" dirty="0">
                          <a:solidFill>
                            <a:schemeClr val="tx1"/>
                          </a:solidFill>
                          <a:latin typeface="Meiryo UI" panose="020B0604030504040204" pitchFamily="50" charset="-128"/>
                          <a:ea typeface="Meiryo UI" panose="020B0604030504040204" pitchFamily="50" charset="-128"/>
                        </a:rPr>
                        <a:t>20,000</a:t>
                      </a:r>
                      <a:r>
                        <a:rPr kumimoji="1" lang="ja-JP" altLang="en-US" sz="1050" dirty="0">
                          <a:solidFill>
                            <a:schemeClr val="tx1"/>
                          </a:solidFill>
                          <a:latin typeface="Meiryo UI" panose="020B0604030504040204" pitchFamily="50" charset="-128"/>
                          <a:ea typeface="Meiryo UI" panose="020B0604030504040204" pitchFamily="50" charset="-128"/>
                        </a:rPr>
                        <a:t>円～</a:t>
                      </a:r>
                    </a:p>
                  </a:txBody>
                  <a:tcPr/>
                </a:tc>
                <a:tc>
                  <a:txBody>
                    <a:bodyPr/>
                    <a:lstStyle/>
                    <a:p>
                      <a:pPr algn="l"/>
                      <a:r>
                        <a:rPr kumimoji="1" lang="en-US" altLang="ja-JP" sz="1000" dirty="0">
                          <a:solidFill>
                            <a:schemeClr val="tx1"/>
                          </a:solidFill>
                          <a:latin typeface="Meiryo UI" panose="020B0604030504040204" pitchFamily="50" charset="-128"/>
                          <a:ea typeface="Meiryo UI" panose="020B0604030504040204" pitchFamily="50" charset="-128"/>
                        </a:rPr>
                        <a:t>50,000</a:t>
                      </a:r>
                      <a:r>
                        <a:rPr kumimoji="1" lang="ja-JP" altLang="en-US" sz="1000" dirty="0">
                          <a:solidFill>
                            <a:schemeClr val="tx1"/>
                          </a:solidFill>
                          <a:latin typeface="Meiryo UI" panose="020B0604030504040204" pitchFamily="50" charset="-128"/>
                          <a:ea typeface="Meiryo UI" panose="020B0604030504040204" pitchFamily="50" charset="-128"/>
                        </a:rPr>
                        <a:t>円～</a:t>
                      </a:r>
                    </a:p>
                  </a:txBody>
                  <a:tcPr/>
                </a:tc>
                <a:extLst>
                  <a:ext uri="{0D108BD9-81ED-4DB2-BD59-A6C34878D82A}">
                    <a16:rowId xmlns:a16="http://schemas.microsoft.com/office/drawing/2014/main" val="10007"/>
                  </a:ext>
                </a:extLst>
              </a:tr>
              <a:tr h="232614">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rPr>
                        <a:t>課金方法</a:t>
                      </a:r>
                    </a:p>
                  </a:txBody>
                  <a:tcPr anchor="ctr"/>
                </a:tc>
                <a:tc>
                  <a:txBody>
                    <a:bodyPr/>
                    <a:lstStyle/>
                    <a:p>
                      <a:pPr algn="l"/>
                      <a:r>
                        <a:rPr kumimoji="1" lang="en-US" altLang="ja-JP" sz="1050" dirty="0">
                          <a:solidFill>
                            <a:schemeClr val="tx1"/>
                          </a:solidFill>
                          <a:latin typeface="Meiryo UI" panose="020B0604030504040204" pitchFamily="50" charset="-128"/>
                          <a:ea typeface="Meiryo UI" panose="020B0604030504040204" pitchFamily="50" charset="-128"/>
                        </a:rPr>
                        <a:t>1</a:t>
                      </a:r>
                      <a:r>
                        <a:rPr kumimoji="1" lang="ja-JP" altLang="en-US" sz="1050" dirty="0">
                          <a:solidFill>
                            <a:schemeClr val="tx1"/>
                          </a:solidFill>
                          <a:latin typeface="Meiryo UI" panose="020B0604030504040204" pitchFamily="50" charset="-128"/>
                          <a:ea typeface="Meiryo UI" panose="020B0604030504040204" pitchFamily="50" charset="-128"/>
                        </a:rPr>
                        <a:t>件</a:t>
                      </a:r>
                      <a:r>
                        <a:rPr kumimoji="1" lang="en-US" altLang="ja-JP" sz="1050" dirty="0">
                          <a:solidFill>
                            <a:schemeClr val="tx1"/>
                          </a:solidFill>
                          <a:latin typeface="Meiryo UI" panose="020B0604030504040204" pitchFamily="50" charset="-128"/>
                          <a:ea typeface="Meiryo UI" panose="020B0604030504040204" pitchFamily="50" charset="-128"/>
                        </a:rPr>
                        <a:t>80</a:t>
                      </a:r>
                      <a:r>
                        <a:rPr kumimoji="1" lang="ja-JP" altLang="en-US" sz="1050" dirty="0">
                          <a:solidFill>
                            <a:schemeClr val="tx1"/>
                          </a:solidFill>
                          <a:latin typeface="Meiryo UI" panose="020B0604030504040204" pitchFamily="50" charset="-128"/>
                          <a:ea typeface="Meiryo UI" panose="020B0604030504040204" pitchFamily="50" charset="-128"/>
                        </a:rPr>
                        <a:t>円</a:t>
                      </a:r>
                    </a:p>
                  </a:txBody>
                  <a:tcPr/>
                </a:tc>
                <a:tc>
                  <a:txBody>
                    <a:bodyPr/>
                    <a:lstStyle/>
                    <a:p>
                      <a:pPr algn="l"/>
                      <a:r>
                        <a:rPr kumimoji="1" lang="en-US" altLang="ja-JP" sz="1000" dirty="0">
                          <a:solidFill>
                            <a:schemeClr val="tx1"/>
                          </a:solidFill>
                          <a:latin typeface="Meiryo UI" panose="020B0604030504040204" pitchFamily="50" charset="-128"/>
                          <a:ea typeface="Meiryo UI" panose="020B0604030504040204" pitchFamily="50" charset="-128"/>
                        </a:rPr>
                        <a:t>1</a:t>
                      </a:r>
                      <a:r>
                        <a:rPr kumimoji="1" lang="ja-JP" altLang="en-US" sz="1000" dirty="0">
                          <a:solidFill>
                            <a:schemeClr val="tx1"/>
                          </a:solidFill>
                          <a:latin typeface="Meiryo UI" panose="020B0604030504040204" pitchFamily="50" charset="-128"/>
                          <a:ea typeface="Meiryo UI" panose="020B0604030504040204" pitchFamily="50" charset="-128"/>
                        </a:rPr>
                        <a:t>版</a:t>
                      </a:r>
                      <a:r>
                        <a:rPr kumimoji="1" lang="en-US" altLang="ja-JP" sz="1000" dirty="0">
                          <a:solidFill>
                            <a:schemeClr val="tx1"/>
                          </a:solidFill>
                          <a:latin typeface="Meiryo UI" panose="020B0604030504040204" pitchFamily="50" charset="-128"/>
                          <a:ea typeface="Meiryo UI" panose="020B0604030504040204" pitchFamily="50" charset="-128"/>
                        </a:rPr>
                        <a:t>100</a:t>
                      </a:r>
                      <a:r>
                        <a:rPr kumimoji="1" lang="ja-JP" altLang="en-US" sz="1000" dirty="0">
                          <a:solidFill>
                            <a:schemeClr val="tx1"/>
                          </a:solidFill>
                          <a:latin typeface="Meiryo UI" panose="020B0604030504040204" pitchFamily="50" charset="-128"/>
                          <a:ea typeface="Meiryo UI" panose="020B0604030504040204" pitchFamily="50" charset="-128"/>
                        </a:rPr>
                        <a:t>円</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両面</a:t>
                      </a:r>
                      <a:r>
                        <a:rPr kumimoji="1" lang="en-US" altLang="ja-JP" sz="1000" dirty="0">
                          <a:solidFill>
                            <a:schemeClr val="tx1"/>
                          </a:solidFill>
                          <a:latin typeface="Meiryo UI" panose="020B0604030504040204" pitchFamily="50" charset="-128"/>
                          <a:ea typeface="Meiryo UI" panose="020B0604030504040204" pitchFamily="50" charset="-128"/>
                        </a:rPr>
                        <a:t>200</a:t>
                      </a:r>
                      <a:r>
                        <a:rPr kumimoji="1" lang="ja-JP" altLang="en-US" sz="1000" dirty="0">
                          <a:solidFill>
                            <a:schemeClr val="tx1"/>
                          </a:solidFill>
                          <a:latin typeface="Meiryo UI" panose="020B0604030504040204" pitchFamily="50" charset="-128"/>
                          <a:ea typeface="Meiryo UI" panose="020B0604030504040204" pitchFamily="50" charset="-128"/>
                        </a:rPr>
                        <a:t>円</a:t>
                      </a:r>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err="1">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1</a:t>
                      </a:r>
                      <a:r>
                        <a:rPr kumimoji="1" lang="ja-JP" altLang="en-US" sz="1000" dirty="0">
                          <a:solidFill>
                            <a:schemeClr val="tx1"/>
                          </a:solidFill>
                          <a:latin typeface="Meiryo UI" panose="020B0604030504040204" pitchFamily="50" charset="-128"/>
                          <a:ea typeface="Meiryo UI" panose="020B0604030504040204" pitchFamily="50" charset="-128"/>
                        </a:rPr>
                        <a:t>箱</a:t>
                      </a:r>
                      <a:r>
                        <a:rPr kumimoji="1" lang="en-US" altLang="ja-JP" sz="1000" dirty="0">
                          <a:solidFill>
                            <a:schemeClr val="tx1"/>
                          </a:solidFill>
                          <a:latin typeface="Meiryo UI" panose="020B0604030504040204" pitchFamily="50" charset="-128"/>
                          <a:ea typeface="Meiryo UI" panose="020B0604030504040204" pitchFamily="50" charset="-128"/>
                        </a:rPr>
                        <a:t>100</a:t>
                      </a:r>
                      <a:r>
                        <a:rPr kumimoji="1" lang="ja-JP" altLang="en-US" sz="1000" dirty="0">
                          <a:solidFill>
                            <a:schemeClr val="tx1"/>
                          </a:solidFill>
                          <a:latin typeface="Meiryo UI" panose="020B0604030504040204" pitchFamily="50" charset="-128"/>
                          <a:ea typeface="Meiryo UI" panose="020B0604030504040204" pitchFamily="50" charset="-128"/>
                        </a:rPr>
                        <a:t>円等</a:t>
                      </a:r>
                    </a:p>
                  </a:txBody>
                  <a:tcPr/>
                </a:tc>
                <a:extLst>
                  <a:ext uri="{0D108BD9-81ED-4DB2-BD59-A6C34878D82A}">
                    <a16:rowId xmlns:a16="http://schemas.microsoft.com/office/drawing/2014/main" val="10008"/>
                  </a:ext>
                </a:extLst>
              </a:tr>
              <a:tr h="232614">
                <a:tc>
                  <a:txBody>
                    <a:bodyPr/>
                    <a:lstStyle/>
                    <a:p>
                      <a:pPr algn="l"/>
                      <a:r>
                        <a:rPr kumimoji="1" lang="en-US" altLang="ja-JP" sz="1000" b="0" dirty="0">
                          <a:solidFill>
                            <a:schemeClr val="tx1"/>
                          </a:solidFill>
                          <a:latin typeface="Meiryo UI" panose="020B0604030504040204" pitchFamily="50" charset="-128"/>
                          <a:ea typeface="Meiryo UI" panose="020B0604030504040204" pitchFamily="50" charset="-128"/>
                        </a:rPr>
                        <a:t>Web</a:t>
                      </a:r>
                      <a:r>
                        <a:rPr kumimoji="1" lang="ja-JP" altLang="en-US" sz="1000" b="0" dirty="0">
                          <a:solidFill>
                            <a:schemeClr val="tx1"/>
                          </a:solidFill>
                          <a:latin typeface="Meiryo UI" panose="020B0604030504040204" pitchFamily="50" charset="-128"/>
                          <a:ea typeface="Meiryo UI" panose="020B0604030504040204" pitchFamily="50" charset="-128"/>
                        </a:rPr>
                        <a:t>以外の受注方法</a:t>
                      </a:r>
                    </a:p>
                  </a:txBody>
                  <a:tcPr anchor="ct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可能</a:t>
                      </a:r>
                      <a:r>
                        <a:rPr kumimoji="1" lang="en-US" altLang="ja-JP" sz="1050" dirty="0">
                          <a:solidFill>
                            <a:schemeClr val="tx1"/>
                          </a:solidFill>
                          <a:latin typeface="Meiryo UI" panose="020B0604030504040204" pitchFamily="50" charset="-128"/>
                          <a:ea typeface="Meiryo UI" panose="020B0604030504040204" pitchFamily="50" charset="-128"/>
                        </a:rPr>
                        <a:t>(CSV</a:t>
                      </a:r>
                      <a:r>
                        <a:rPr kumimoji="1" lang="ja-JP" altLang="en-US" sz="1050" dirty="0">
                          <a:solidFill>
                            <a:schemeClr val="tx1"/>
                          </a:solidFill>
                          <a:latin typeface="Meiryo UI" panose="020B0604030504040204" pitchFamily="50" charset="-128"/>
                          <a:ea typeface="Meiryo UI" panose="020B0604030504040204" pitchFamily="50" charset="-128"/>
                        </a:rPr>
                        <a:t>取込、直接入力</a:t>
                      </a:r>
                      <a:r>
                        <a:rPr kumimoji="1" lang="en-US" altLang="ja-JP" sz="1050" dirty="0">
                          <a:solidFill>
                            <a:schemeClr val="tx1"/>
                          </a:solidFill>
                          <a:latin typeface="Meiryo UI" panose="020B0604030504040204" pitchFamily="50" charset="-128"/>
                          <a:ea typeface="Meiryo UI" panose="020B0604030504040204" pitchFamily="50" charset="-128"/>
                        </a:rPr>
                        <a:t>)</a:t>
                      </a:r>
                      <a:endParaRPr kumimoji="1" lang="ja-JP" altLang="en-US" sz="1050" dirty="0">
                        <a:solidFill>
                          <a:schemeClr val="tx1"/>
                        </a:solidFill>
                        <a:latin typeface="Meiryo UI" panose="020B0604030504040204" pitchFamily="50" charset="-128"/>
                        <a:ea typeface="Meiryo UI" panose="020B0604030504040204" pitchFamily="50" charset="-128"/>
                      </a:endParaRPr>
                    </a:p>
                  </a:txBody>
                  <a:tcPr/>
                </a:tc>
                <a:tc>
                  <a:txBody>
                    <a:bodyPr/>
                    <a:lstStyle/>
                    <a:p>
                      <a:pPr algn="l"/>
                      <a:r>
                        <a:rPr kumimoji="1" lang="en-US" altLang="ja-JP" sz="1000" dirty="0">
                          <a:solidFill>
                            <a:schemeClr val="tx1"/>
                          </a:solidFill>
                          <a:latin typeface="Meiryo UI" panose="020B0604030504040204" pitchFamily="50" charset="-128"/>
                          <a:ea typeface="Meiryo UI" panose="020B0604030504040204" pitchFamily="50" charset="-128"/>
                        </a:rPr>
                        <a:t>Web</a:t>
                      </a:r>
                      <a:r>
                        <a:rPr kumimoji="1" lang="ja-JP" altLang="en-US" sz="1000" dirty="0">
                          <a:solidFill>
                            <a:schemeClr val="tx1"/>
                          </a:solidFill>
                          <a:latin typeface="Meiryo UI" panose="020B0604030504040204" pitchFamily="50" charset="-128"/>
                          <a:ea typeface="Meiryo UI" panose="020B0604030504040204" pitchFamily="50" charset="-128"/>
                        </a:rPr>
                        <a:t>必須</a:t>
                      </a:r>
                    </a:p>
                  </a:txBody>
                  <a:tcPr/>
                </a:tc>
                <a:extLst>
                  <a:ext uri="{0D108BD9-81ED-4DB2-BD59-A6C34878D82A}">
                    <a16:rowId xmlns:a16="http://schemas.microsoft.com/office/drawing/2014/main" val="10009"/>
                  </a:ext>
                </a:extLst>
              </a:tr>
              <a:tr h="254332">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印刷データを生成する場所</a:t>
                      </a:r>
                    </a:p>
                  </a:txBody>
                  <a:tcP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制作側</a:t>
                      </a:r>
                      <a:r>
                        <a:rPr kumimoji="1" lang="en-US" altLang="ja-JP" sz="1050" dirty="0">
                          <a:solidFill>
                            <a:schemeClr val="tx1"/>
                          </a:solidFill>
                          <a:latin typeface="Meiryo UI" panose="020B0604030504040204" pitchFamily="50" charset="-128"/>
                          <a:ea typeface="Meiryo UI" panose="020B0604030504040204" pitchFamily="50" charset="-128"/>
                        </a:rPr>
                        <a:t>PC(</a:t>
                      </a:r>
                      <a:r>
                        <a:rPr kumimoji="1" lang="ja-JP" altLang="en-US" sz="1050" dirty="0">
                          <a:solidFill>
                            <a:schemeClr val="tx1"/>
                          </a:solidFill>
                          <a:latin typeface="Meiryo UI" panose="020B0604030504040204" pitchFamily="50" charset="-128"/>
                          <a:ea typeface="Meiryo UI" panose="020B0604030504040204" pitchFamily="50" charset="-128"/>
                        </a:rPr>
                        <a:t>オフラインでも使用可能</a:t>
                      </a:r>
                      <a:r>
                        <a:rPr kumimoji="1" lang="en-US" altLang="ja-JP" sz="1050" dirty="0">
                          <a:solidFill>
                            <a:schemeClr val="tx1"/>
                          </a:solidFill>
                          <a:latin typeface="Meiryo UI" panose="020B0604030504040204" pitchFamily="50" charset="-128"/>
                          <a:ea typeface="Meiryo UI" panose="020B0604030504040204" pitchFamily="50" charset="-128"/>
                        </a:rPr>
                        <a:t>)</a:t>
                      </a:r>
                    </a:p>
                  </a:txBody>
                  <a:tcPr/>
                </a:tc>
                <a:tc>
                  <a:txBody>
                    <a:bodyPr/>
                    <a:lstStyle/>
                    <a:p>
                      <a:pPr algn="l"/>
                      <a:r>
                        <a:rPr kumimoji="1" lang="en-US" altLang="ja-JP" sz="1000" dirty="0">
                          <a:solidFill>
                            <a:schemeClr val="tx1"/>
                          </a:solidFill>
                          <a:latin typeface="Meiryo UI" panose="020B0604030504040204" pitchFamily="50" charset="-128"/>
                          <a:ea typeface="Meiryo UI" panose="020B0604030504040204" pitchFamily="50" charset="-128"/>
                        </a:rPr>
                        <a:t>Web</a:t>
                      </a:r>
                      <a:r>
                        <a:rPr kumimoji="1" lang="ja-JP" altLang="en-US" sz="1000" dirty="0">
                          <a:solidFill>
                            <a:schemeClr val="tx1"/>
                          </a:solidFill>
                          <a:latin typeface="Meiryo UI" panose="020B0604030504040204" pitchFamily="50" charset="-128"/>
                          <a:ea typeface="Meiryo UI" panose="020B0604030504040204" pitchFamily="50" charset="-128"/>
                        </a:rPr>
                        <a:t>サーバー</a:t>
                      </a:r>
                    </a:p>
                  </a:txBody>
                  <a:tcPr/>
                </a:tc>
                <a:extLst>
                  <a:ext uri="{0D108BD9-81ED-4DB2-BD59-A6C34878D82A}">
                    <a16:rowId xmlns:a16="http://schemas.microsoft.com/office/drawing/2014/main" val="10010"/>
                  </a:ext>
                </a:extLst>
              </a:tr>
              <a:tr h="232614">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rPr>
                        <a:t>繁忙期の安定稼働</a:t>
                      </a:r>
                    </a:p>
                  </a:txBody>
                  <a:tcPr anchor="ct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可能</a:t>
                      </a: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不安定</a:t>
                      </a:r>
                      <a:r>
                        <a:rPr kumimoji="1" lang="en-US" altLang="ja-JP" sz="800" dirty="0">
                          <a:solidFill>
                            <a:schemeClr val="tx1"/>
                          </a:solidFill>
                          <a:latin typeface="Meiryo UI" panose="020B0604030504040204" pitchFamily="50" charset="-128"/>
                          <a:ea typeface="Meiryo UI" panose="020B0604030504040204" pitchFamily="50" charset="-128"/>
                        </a:rPr>
                        <a:t>(</a:t>
                      </a:r>
                      <a:r>
                        <a:rPr kumimoji="1" lang="ja-JP" altLang="en-US" sz="800" dirty="0">
                          <a:solidFill>
                            <a:schemeClr val="tx1"/>
                          </a:solidFill>
                          <a:latin typeface="Meiryo UI" panose="020B0604030504040204" pitchFamily="50" charset="-128"/>
                          <a:ea typeface="Meiryo UI" panose="020B0604030504040204" pitchFamily="50" charset="-128"/>
                        </a:rPr>
                        <a:t>サーバー負荷増大</a:t>
                      </a:r>
                      <a:r>
                        <a:rPr kumimoji="1" lang="en-US" altLang="ja-JP" sz="800" dirty="0">
                          <a:solidFill>
                            <a:schemeClr val="tx1"/>
                          </a:solidFill>
                          <a:latin typeface="Meiryo UI" panose="020B0604030504040204" pitchFamily="50" charset="-128"/>
                          <a:ea typeface="Meiryo UI" panose="020B0604030504040204" pitchFamily="50" charset="-128"/>
                        </a:rPr>
                        <a:t>)</a:t>
                      </a:r>
                      <a:endParaRPr kumimoji="1" lang="ja-JP" altLang="en-US" sz="10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11"/>
                  </a:ext>
                </a:extLst>
              </a:tr>
              <a:tr h="232614">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サーバーフォント</a:t>
                      </a:r>
                    </a:p>
                  </a:txBody>
                  <a:tcP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任意</a:t>
                      </a: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必須</a:t>
                      </a:r>
                      <a:r>
                        <a:rPr kumimoji="1" lang="en-US" altLang="ja-JP" sz="800" dirty="0">
                          <a:solidFill>
                            <a:schemeClr val="tx1"/>
                          </a:solidFill>
                          <a:latin typeface="Meiryo UI" panose="020B0604030504040204" pitchFamily="50" charset="-128"/>
                          <a:ea typeface="Meiryo UI" panose="020B0604030504040204" pitchFamily="50" charset="-128"/>
                        </a:rPr>
                        <a:t>(</a:t>
                      </a:r>
                      <a:r>
                        <a:rPr kumimoji="1" lang="ja-JP" altLang="en-US" sz="800" dirty="0">
                          <a:solidFill>
                            <a:schemeClr val="tx1"/>
                          </a:solidFill>
                          <a:latin typeface="Meiryo UI" panose="020B0604030504040204" pitchFamily="50" charset="-128"/>
                          <a:ea typeface="Meiryo UI" panose="020B0604030504040204" pitchFamily="50" charset="-128"/>
                        </a:rPr>
                        <a:t>毎年数万～数十万円のライセンス</a:t>
                      </a:r>
                      <a:r>
                        <a:rPr kumimoji="1" lang="en-US" altLang="ja-JP" sz="800" dirty="0">
                          <a:solidFill>
                            <a:schemeClr val="tx1"/>
                          </a:solidFill>
                          <a:latin typeface="Meiryo UI" panose="020B0604030504040204" pitchFamily="50" charset="-128"/>
                          <a:ea typeface="Meiryo UI" panose="020B0604030504040204" pitchFamily="50" charset="-128"/>
                        </a:rPr>
                        <a:t>)</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12"/>
                  </a:ext>
                </a:extLst>
              </a:tr>
              <a:tr h="232614">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rPr>
                        <a:t>サービス立ち上げ期間</a:t>
                      </a:r>
                    </a:p>
                  </a:txBody>
                  <a:tcPr anchor="ct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最短</a:t>
                      </a:r>
                      <a:r>
                        <a:rPr kumimoji="1" lang="en-US" altLang="ja-JP" sz="1050" dirty="0">
                          <a:solidFill>
                            <a:schemeClr val="tx1"/>
                          </a:solidFill>
                          <a:latin typeface="Meiryo UI" panose="020B0604030504040204" pitchFamily="50" charset="-128"/>
                          <a:ea typeface="Meiryo UI" panose="020B0604030504040204" pitchFamily="50" charset="-128"/>
                        </a:rPr>
                        <a:t>2</a:t>
                      </a:r>
                      <a:r>
                        <a:rPr kumimoji="1" lang="ja-JP" altLang="en-US" sz="1050" dirty="0">
                          <a:solidFill>
                            <a:schemeClr val="tx1"/>
                          </a:solidFill>
                          <a:latin typeface="Meiryo UI" panose="020B0604030504040204" pitchFamily="50" charset="-128"/>
                          <a:ea typeface="Meiryo UI" panose="020B0604030504040204" pitchFamily="50" charset="-128"/>
                        </a:rPr>
                        <a:t>週間</a:t>
                      </a: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数ヶ月</a:t>
                      </a:r>
                    </a:p>
                  </a:txBody>
                  <a:tcPr/>
                </a:tc>
                <a:extLst>
                  <a:ext uri="{0D108BD9-81ED-4DB2-BD59-A6C34878D82A}">
                    <a16:rowId xmlns:a16="http://schemas.microsoft.com/office/drawing/2014/main" val="10013"/>
                  </a:ext>
                </a:extLst>
              </a:tr>
              <a:tr h="232614">
                <a:tc>
                  <a:txBody>
                    <a:bodyPr/>
                    <a:lstStyle/>
                    <a:p>
                      <a:pPr algn="l"/>
                      <a:r>
                        <a:rPr kumimoji="1" lang="ja-JP" altLang="en-US" sz="1000" b="0" dirty="0">
                          <a:solidFill>
                            <a:schemeClr val="tx1"/>
                          </a:solidFill>
                          <a:latin typeface="Meiryo UI" panose="020B0604030504040204" pitchFamily="50" charset="-128"/>
                          <a:ea typeface="Meiryo UI" panose="020B0604030504040204" pitchFamily="50" charset="-128"/>
                        </a:rPr>
                        <a:t>名刺以外の活用</a:t>
                      </a:r>
                    </a:p>
                  </a:txBody>
                  <a:tcPr anchor="ctr"/>
                </a:tc>
                <a:tc>
                  <a:txBody>
                    <a:bodyPr/>
                    <a:lstStyle/>
                    <a:p>
                      <a:pPr algn="l"/>
                      <a:r>
                        <a:rPr kumimoji="1" lang="ja-JP" altLang="en-US" sz="1050" dirty="0">
                          <a:solidFill>
                            <a:schemeClr val="tx1"/>
                          </a:solidFill>
                          <a:latin typeface="Meiryo UI" panose="020B0604030504040204" pitchFamily="50" charset="-128"/>
                          <a:ea typeface="Meiryo UI" panose="020B0604030504040204" pitchFamily="50" charset="-128"/>
                        </a:rPr>
                        <a:t>可能</a:t>
                      </a:r>
                    </a:p>
                  </a:txBody>
                  <a:tcPr/>
                </a:tc>
                <a:tc>
                  <a:txBody>
                    <a:bodyPr/>
                    <a:lstStyle/>
                    <a:p>
                      <a:pPr algn="l"/>
                      <a:r>
                        <a:rPr kumimoji="1" lang="ja-JP" altLang="en-US" sz="1000" dirty="0">
                          <a:solidFill>
                            <a:schemeClr val="tx1"/>
                          </a:solidFill>
                          <a:latin typeface="Meiryo UI" panose="020B0604030504040204" pitchFamily="50" charset="-128"/>
                          <a:ea typeface="Meiryo UI" panose="020B0604030504040204" pitchFamily="50" charset="-128"/>
                        </a:rPr>
                        <a:t>難しい</a:t>
                      </a:r>
                    </a:p>
                  </a:txBody>
                  <a:tcPr/>
                </a:tc>
                <a:extLst>
                  <a:ext uri="{0D108BD9-81ED-4DB2-BD59-A6C34878D82A}">
                    <a16:rowId xmlns:a16="http://schemas.microsoft.com/office/drawing/2014/main" val="10014"/>
                  </a:ext>
                </a:extLst>
              </a:tr>
            </a:tbl>
          </a:graphicData>
        </a:graphic>
      </p:graphicFrame>
      <p:sp>
        <p:nvSpPr>
          <p:cNvPr id="1148" name="正方形/長方形 2"/>
          <p:cNvSpPr/>
          <p:nvPr/>
        </p:nvSpPr>
        <p:spPr>
          <a:xfrm>
            <a:off x="3203644" y="901429"/>
            <a:ext cx="2224391" cy="381972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9" name="スライド番号プレースホルダー 3"/>
          <p:cNvSpPr>
            <a:spLocks noGrp="1"/>
          </p:cNvSpPr>
          <p:nvPr>
            <p:ph type="sldNum" sz="quarter" idx="12"/>
          </p:nvPr>
        </p:nvSpPr>
        <p:spPr/>
        <p:txBody>
          <a:bodyPr/>
          <a:lstStyle/>
          <a:p>
            <a:fld id="{00000000-1234-1234-1234-123412341234}" type="slidenum">
              <a:rPr lang="en-US" altLang="ja" sz="1000">
                <a:solidFill>
                  <a:schemeClr val="dk2"/>
                </a:solidFill>
              </a:rPr>
              <a:pPr/>
              <a:t>8</a:t>
            </a:fld>
            <a:endParaRPr lang="ja" altLang="en-US" sz="1000">
              <a:solidFill>
                <a:schemeClr val="dk2"/>
              </a:solidFill>
            </a:endParaRPr>
          </a:p>
        </p:txBody>
      </p:sp>
    </p:spTree>
    <p:extLst>
      <p:ext uri="{BB962C8B-B14F-4D97-AF65-F5344CB8AC3E}">
        <p14:creationId xmlns:p14="http://schemas.microsoft.com/office/powerpoint/2010/main" val="3337694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 name="Rectangle 8"/>
          <p:cNvSpPr>
            <a:spLocks noChangeArrowheads="1"/>
          </p:cNvSpPr>
          <p:nvPr/>
        </p:nvSpPr>
        <p:spPr>
          <a:xfrm>
            <a:off x="3250139" y="1115435"/>
            <a:ext cx="1654489" cy="2052632"/>
          </a:xfrm>
          <a:prstGeom prst="rect">
            <a:avLst/>
          </a:prstGeom>
          <a:solidFill>
            <a:schemeClr val="bg1"/>
          </a:solid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endParaRPr kumimoji="1" lang="ja-JP" altLang="ja-JP"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3" name="図 12" descr="図形&#10;&#10;AI によって生成されたコンテンツは間違っている可能性があります。">
            <a:extLst>
              <a:ext uri="{FF2B5EF4-FFF2-40B4-BE49-F238E27FC236}">
                <a16:creationId xmlns:a16="http://schemas.microsoft.com/office/drawing/2014/main" id="{3C4011C0-F0D9-0671-9584-507162FEF689}"/>
              </a:ext>
            </a:extLst>
          </p:cNvPr>
          <p:cNvPicPr>
            <a:picLocks noChangeAspect="1"/>
          </p:cNvPicPr>
          <p:nvPr/>
        </p:nvPicPr>
        <p:blipFill>
          <a:blip r:embed="rId2"/>
          <a:stretch>
            <a:fillRect/>
          </a:stretch>
        </p:blipFill>
        <p:spPr>
          <a:xfrm>
            <a:off x="3391595" y="1478992"/>
            <a:ext cx="1426036" cy="902133"/>
          </a:xfrm>
          <a:prstGeom prst="rect">
            <a:avLst/>
          </a:prstGeom>
        </p:spPr>
      </p:pic>
      <p:pic>
        <p:nvPicPr>
          <p:cNvPr id="3" name="図 2">
            <a:extLst>
              <a:ext uri="{FF2B5EF4-FFF2-40B4-BE49-F238E27FC236}">
                <a16:creationId xmlns:a16="http://schemas.microsoft.com/office/drawing/2014/main" id="{C267540C-C83D-E8FC-5EF8-F1E612405329}"/>
              </a:ext>
            </a:extLst>
          </p:cNvPr>
          <p:cNvPicPr>
            <a:picLocks noChangeAspect="1"/>
          </p:cNvPicPr>
          <p:nvPr/>
        </p:nvPicPr>
        <p:blipFill>
          <a:blip r:embed="rId3"/>
          <a:stretch>
            <a:fillRect/>
          </a:stretch>
        </p:blipFill>
        <p:spPr>
          <a:xfrm>
            <a:off x="3473823" y="1922855"/>
            <a:ext cx="1215211" cy="268810"/>
          </a:xfrm>
          <a:prstGeom prst="rect">
            <a:avLst/>
          </a:prstGeom>
        </p:spPr>
      </p:pic>
      <p:sp>
        <p:nvSpPr>
          <p:cNvPr id="1159" name="Rectangle 10"/>
          <p:cNvSpPr>
            <a:spLocks noChangeArrowheads="1"/>
          </p:cNvSpPr>
          <p:nvPr/>
        </p:nvSpPr>
        <p:spPr>
          <a:xfrm>
            <a:off x="5426602" y="1112260"/>
            <a:ext cx="3227387" cy="2420937"/>
          </a:xfrm>
          <a:prstGeom prst="rect">
            <a:avLst/>
          </a:prstGeom>
          <a:solidFill>
            <a:schemeClr val="bg1"/>
          </a:solid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endParaRPr kumimoji="1" lang="ja-JP" altLang="ja-JP">
              <a:latin typeface="Meiryo UI" panose="020B0604030504040204" pitchFamily="50" charset="-128"/>
              <a:ea typeface="Meiryo UI" panose="020B0604030504040204" pitchFamily="50" charset="-128"/>
              <a:cs typeface="Meiryo UI" panose="020B0604030504040204" pitchFamily="50" charset="-128"/>
            </a:endParaRPr>
          </a:p>
        </p:txBody>
      </p:sp>
      <p:sp>
        <p:nvSpPr>
          <p:cNvPr id="1154" name="タイトル 1"/>
          <p:cNvSpPr>
            <a:spLocks noGrp="1"/>
          </p:cNvSpPr>
          <p:nvPr>
            <p:ph type="title"/>
          </p:nvPr>
        </p:nvSpPr>
        <p:spPr/>
        <p:txBody>
          <a:bodyPr/>
          <a:lstStyle/>
          <a:p>
            <a:r>
              <a:rPr kumimoji="1" lang="en-US" altLang="ja-JP" dirty="0" err="1">
                <a:cs typeface="Meiryo UI" panose="020B0604030504040204" pitchFamily="50" charset="-128"/>
              </a:rPr>
              <a:t>BizCard</a:t>
            </a:r>
            <a:r>
              <a:rPr kumimoji="1" lang="en-US" altLang="ja-JP" dirty="0">
                <a:cs typeface="Meiryo UI" panose="020B0604030504040204" pitchFamily="50" charset="-128"/>
              </a:rPr>
              <a:t> Pro/Web</a:t>
            </a:r>
            <a:r>
              <a:rPr kumimoji="1" lang="ja-JP" altLang="en-US" dirty="0">
                <a:cs typeface="Meiryo UI" panose="020B0604030504040204" pitchFamily="50" charset="-128"/>
              </a:rPr>
              <a:t>受発注フロー</a:t>
            </a:r>
          </a:p>
        </p:txBody>
      </p:sp>
      <p:sp>
        <p:nvSpPr>
          <p:cNvPr id="1155" name="Rectangle 5"/>
          <p:cNvSpPr>
            <a:spLocks noChangeArrowheads="1"/>
          </p:cNvSpPr>
          <p:nvPr/>
        </p:nvSpPr>
        <p:spPr>
          <a:xfrm>
            <a:off x="538689" y="1156710"/>
            <a:ext cx="1870075" cy="2052637"/>
          </a:xfrm>
          <a:prstGeom prst="rect">
            <a:avLst/>
          </a:prstGeom>
          <a:solidFill>
            <a:schemeClr val="bg1"/>
          </a:solid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56" name="Text Box 6"/>
          <p:cNvSpPr txBox="1">
            <a:spLocks noChangeArrowheads="1"/>
          </p:cNvSpPr>
          <p:nvPr/>
        </p:nvSpPr>
        <p:spPr>
          <a:xfrm>
            <a:off x="538689" y="886835"/>
            <a:ext cx="1871663" cy="274637"/>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発注サイド</a:t>
            </a:r>
          </a:p>
        </p:txBody>
      </p:sp>
      <p:sp>
        <p:nvSpPr>
          <p:cNvPr id="1158" name="Text Box 9"/>
          <p:cNvSpPr txBox="1">
            <a:spLocks noChangeArrowheads="1"/>
          </p:cNvSpPr>
          <p:nvPr/>
        </p:nvSpPr>
        <p:spPr>
          <a:xfrm>
            <a:off x="3613677" y="2443919"/>
            <a:ext cx="1042273" cy="461665"/>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WEB</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サーバー</a:t>
            </a:r>
          </a:p>
          <a:p>
            <a:pPr eaLnBrk="1" hangingPunct="1"/>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  DB</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サーバー</a:t>
            </a:r>
          </a:p>
        </p:txBody>
      </p:sp>
      <p:sp>
        <p:nvSpPr>
          <p:cNvPr id="1160" name="Text Box 11"/>
          <p:cNvSpPr txBox="1">
            <a:spLocks noChangeArrowheads="1"/>
          </p:cNvSpPr>
          <p:nvPr/>
        </p:nvSpPr>
        <p:spPr>
          <a:xfrm>
            <a:off x="5426602" y="842385"/>
            <a:ext cx="3227387" cy="274637"/>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defRPr/>
            </a:pPr>
            <a:r>
              <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制作サイド</a:t>
            </a:r>
          </a:p>
        </p:txBody>
      </p:sp>
      <p:sp>
        <p:nvSpPr>
          <p:cNvPr id="1161" name="Text Box 12"/>
          <p:cNvSpPr txBox="1">
            <a:spLocks noChangeArrowheads="1"/>
          </p:cNvSpPr>
          <p:nvPr/>
        </p:nvSpPr>
        <p:spPr>
          <a:xfrm>
            <a:off x="5453589" y="2237797"/>
            <a:ext cx="954107" cy="276999"/>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制作担当者</a:t>
            </a:r>
          </a:p>
        </p:txBody>
      </p:sp>
      <p:sp>
        <p:nvSpPr>
          <p:cNvPr id="1162" name="Line 13"/>
          <p:cNvSpPr>
            <a:spLocks noChangeShapeType="1"/>
          </p:cNvSpPr>
          <p:nvPr/>
        </p:nvSpPr>
        <p:spPr>
          <a:xfrm>
            <a:off x="2140477" y="2634670"/>
            <a:ext cx="1360487" cy="1588"/>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63" name="Line 14"/>
          <p:cNvSpPr>
            <a:spLocks noChangeShapeType="1"/>
          </p:cNvSpPr>
          <p:nvPr/>
        </p:nvSpPr>
        <p:spPr>
          <a:xfrm>
            <a:off x="4813378" y="1931408"/>
            <a:ext cx="687834"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64" name="Line 15"/>
          <p:cNvSpPr>
            <a:spLocks noChangeShapeType="1"/>
          </p:cNvSpPr>
          <p:nvPr/>
        </p:nvSpPr>
        <p:spPr>
          <a:xfrm>
            <a:off x="6435880" y="1931408"/>
            <a:ext cx="428956" cy="0"/>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65" name="Text Box 19"/>
          <p:cNvSpPr txBox="1">
            <a:spLocks noChangeArrowheads="1"/>
          </p:cNvSpPr>
          <p:nvPr/>
        </p:nvSpPr>
        <p:spPr>
          <a:xfrm>
            <a:off x="2516712" y="1718685"/>
            <a:ext cx="641350" cy="274637"/>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en-US" altLang="ja-JP" sz="1200">
                <a:latin typeface="Meiryo UI" panose="020B0604030504040204" pitchFamily="50" charset="-128"/>
                <a:ea typeface="Meiryo UI" panose="020B0604030504040204" pitchFamily="50" charset="-128"/>
                <a:cs typeface="Meiryo UI" panose="020B0604030504040204" pitchFamily="50" charset="-128"/>
              </a:rPr>
              <a:t>①</a:t>
            </a:r>
            <a:r>
              <a:rPr kumimoji="1" lang="ja-JP" altLang="en-US" sz="1200">
                <a:latin typeface="Meiryo UI" panose="020B0604030504040204" pitchFamily="50" charset="-128"/>
                <a:ea typeface="Meiryo UI" panose="020B0604030504040204" pitchFamily="50" charset="-128"/>
                <a:cs typeface="Meiryo UI" panose="020B0604030504040204" pitchFamily="50" charset="-128"/>
              </a:rPr>
              <a:t>申請</a:t>
            </a:r>
          </a:p>
        </p:txBody>
      </p:sp>
      <p:sp>
        <p:nvSpPr>
          <p:cNvPr id="1166" name="Text Box 20"/>
          <p:cNvSpPr txBox="1">
            <a:spLocks noChangeArrowheads="1"/>
          </p:cNvSpPr>
          <p:nvPr/>
        </p:nvSpPr>
        <p:spPr>
          <a:xfrm>
            <a:off x="2313514" y="2669597"/>
            <a:ext cx="1031051" cy="276999"/>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en-US" altLang="ja-JP" sz="1200">
                <a:latin typeface="Meiryo UI" panose="020B0604030504040204" pitchFamily="50" charset="-128"/>
                <a:ea typeface="Meiryo UI" panose="020B0604030504040204" pitchFamily="50" charset="-128"/>
                <a:cs typeface="Meiryo UI" panose="020B0604030504040204" pitchFamily="50" charset="-128"/>
              </a:rPr>
              <a:t>②</a:t>
            </a:r>
            <a:r>
              <a:rPr kumimoji="1" lang="ja-JP" altLang="en-US" sz="1200">
                <a:latin typeface="Meiryo UI" panose="020B0604030504040204" pitchFamily="50" charset="-128"/>
                <a:ea typeface="Meiryo UI" panose="020B0604030504040204" pitchFamily="50" charset="-128"/>
                <a:cs typeface="Meiryo UI" panose="020B0604030504040204" pitchFamily="50" charset="-128"/>
              </a:rPr>
              <a:t>承認・発注</a:t>
            </a:r>
          </a:p>
        </p:txBody>
      </p:sp>
      <p:sp>
        <p:nvSpPr>
          <p:cNvPr id="1167" name="Text Box 21"/>
          <p:cNvSpPr txBox="1">
            <a:spLocks noChangeArrowheads="1"/>
          </p:cNvSpPr>
          <p:nvPr/>
        </p:nvSpPr>
        <p:spPr>
          <a:xfrm>
            <a:off x="4833370" y="1996497"/>
            <a:ext cx="646113" cy="461963"/>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③</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発注</a:t>
            </a:r>
            <a:endParaRPr kumimoji="1"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algn="ctr" eaLnBrk="1" hangingPunct="1"/>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データ</a:t>
            </a:r>
          </a:p>
        </p:txBody>
      </p:sp>
      <p:sp>
        <p:nvSpPr>
          <p:cNvPr id="1168" name="Text Box 22"/>
          <p:cNvSpPr txBox="1">
            <a:spLocks noChangeArrowheads="1"/>
          </p:cNvSpPr>
          <p:nvPr/>
        </p:nvSpPr>
        <p:spPr>
          <a:xfrm>
            <a:off x="6327302" y="2006022"/>
            <a:ext cx="646113" cy="276225"/>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④</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印刷</a:t>
            </a:r>
            <a:endParaRPr kumimoji="1"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69" name="Text Box 23"/>
          <p:cNvSpPr txBox="1">
            <a:spLocks noChangeArrowheads="1"/>
          </p:cNvSpPr>
          <p:nvPr/>
        </p:nvSpPr>
        <p:spPr>
          <a:xfrm>
            <a:off x="665505" y="1639310"/>
            <a:ext cx="646331" cy="276999"/>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申請者</a:t>
            </a:r>
          </a:p>
        </p:txBody>
      </p:sp>
      <p:sp>
        <p:nvSpPr>
          <p:cNvPr id="1170" name="Text Box 24"/>
          <p:cNvSpPr txBox="1">
            <a:spLocks noChangeArrowheads="1"/>
          </p:cNvSpPr>
          <p:nvPr/>
        </p:nvSpPr>
        <p:spPr>
          <a:xfrm>
            <a:off x="665505" y="2531485"/>
            <a:ext cx="646331" cy="276999"/>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承認者</a:t>
            </a:r>
          </a:p>
        </p:txBody>
      </p:sp>
      <p:sp>
        <p:nvSpPr>
          <p:cNvPr id="1171" name="Freeform 26"/>
          <p:cNvSpPr/>
          <p:nvPr/>
        </p:nvSpPr>
        <p:spPr>
          <a:xfrm>
            <a:off x="2148414" y="1815520"/>
            <a:ext cx="1393825" cy="611188"/>
          </a:xfrm>
          <a:custGeom>
            <a:avLst/>
            <a:gdLst>
              <a:gd name="T0" fmla="*/ 0 w 679"/>
              <a:gd name="T1" fmla="*/ 0 h 358"/>
              <a:gd name="T2" fmla="*/ 2147483520 w 679"/>
              <a:gd name="T3" fmla="*/ 2147483520 h 358"/>
              <a:gd name="T4" fmla="*/ 2147483520 w 679"/>
              <a:gd name="T5" fmla="*/ 2147483520 h 358"/>
              <a:gd name="T6" fmla="*/ 2147483520 w 679"/>
              <a:gd name="T7" fmla="*/ 2147483520 h 3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79" h="358">
                <a:moveTo>
                  <a:pt x="0" y="0"/>
                </a:moveTo>
                <a:cubicBezTo>
                  <a:pt x="254" y="118"/>
                  <a:pt x="509" y="236"/>
                  <a:pt x="594" y="294"/>
                </a:cubicBezTo>
                <a:cubicBezTo>
                  <a:pt x="679" y="352"/>
                  <a:pt x="608" y="338"/>
                  <a:pt x="510" y="348"/>
                </a:cubicBezTo>
                <a:cubicBezTo>
                  <a:pt x="412" y="358"/>
                  <a:pt x="209" y="356"/>
                  <a:pt x="6" y="354"/>
                </a:cubicBezTo>
              </a:path>
            </a:pathLst>
          </a:custGeom>
          <a:noFill/>
          <a:ln w="28575" cap="flat" cmpd="sng">
            <a:solidFill>
              <a:schemeClr val="accent4"/>
            </a:solidFill>
            <a:prstDash val="solid"/>
            <a:miter lim="800000"/>
            <a:headEnd type="none" w="med" len="med"/>
            <a:tailEnd type="triangle" w="lg" len="lg"/>
          </a:ln>
          <a:effectLst/>
        </p:spPr>
        <p:txBody>
          <a:bodyPr wrap="none"/>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pic>
        <p:nvPicPr>
          <p:cNvPr id="1172" name="Picture 28" descr="MCj04339410000[1]"/>
          <p:cNvPicPr>
            <a:picLocks noChangeAspect="1" noChangeArrowheads="1"/>
          </p:cNvPicPr>
          <p:nvPr/>
        </p:nvPicPr>
        <p:blipFill>
          <a:blip r:embed="rId4"/>
          <a:stretch>
            <a:fillRect/>
          </a:stretch>
        </p:blipFill>
        <p:spPr>
          <a:xfrm>
            <a:off x="1362919" y="1426585"/>
            <a:ext cx="700087" cy="700087"/>
          </a:xfrm>
          <a:prstGeom prst="rect">
            <a:avLst/>
          </a:prstGeom>
          <a:noFill/>
          <a:ln>
            <a:noFill/>
          </a:ln>
        </p:spPr>
      </p:pic>
      <p:pic>
        <p:nvPicPr>
          <p:cNvPr id="1173" name="Picture 29" descr="MCj04339440000[1]"/>
          <p:cNvPicPr>
            <a:picLocks noChangeAspect="1" noChangeArrowheads="1"/>
          </p:cNvPicPr>
          <p:nvPr/>
        </p:nvPicPr>
        <p:blipFill>
          <a:blip r:embed="rId5"/>
          <a:stretch>
            <a:fillRect/>
          </a:stretch>
        </p:blipFill>
        <p:spPr>
          <a:xfrm>
            <a:off x="1362917" y="2318758"/>
            <a:ext cx="698500" cy="698500"/>
          </a:xfrm>
          <a:prstGeom prst="rect">
            <a:avLst/>
          </a:prstGeom>
          <a:noFill/>
          <a:ln>
            <a:noFill/>
          </a:ln>
        </p:spPr>
      </p:pic>
      <p:grpSp>
        <p:nvGrpSpPr>
          <p:cNvPr id="1174" name="Group 30"/>
          <p:cNvGrpSpPr/>
          <p:nvPr/>
        </p:nvGrpSpPr>
        <p:grpSpPr>
          <a:xfrm>
            <a:off x="4939595" y="1620260"/>
            <a:ext cx="377825" cy="242887"/>
            <a:chOff x="3507" y="3027"/>
            <a:chExt cx="414" cy="266"/>
          </a:xfrm>
        </p:grpSpPr>
        <p:sp>
          <p:nvSpPr>
            <p:cNvPr id="1175" name="Freeform 31"/>
            <p:cNvSpPr/>
            <p:nvPr/>
          </p:nvSpPr>
          <p:spPr>
            <a:xfrm>
              <a:off x="3507" y="3027"/>
              <a:ext cx="414" cy="266"/>
            </a:xfrm>
            <a:custGeom>
              <a:avLst/>
              <a:gdLst>
                <a:gd name="T0" fmla="*/ 1 w 827"/>
                <a:gd name="T1" fmla="*/ 0 h 531"/>
                <a:gd name="T2" fmla="*/ 0 w 827"/>
                <a:gd name="T3" fmla="*/ 0 h 531"/>
                <a:gd name="T4" fmla="*/ 0 w 827"/>
                <a:gd name="T5" fmla="*/ 1 h 531"/>
                <a:gd name="T6" fmla="*/ 1 w 827"/>
                <a:gd name="T7" fmla="*/ 1 h 531"/>
                <a:gd name="T8" fmla="*/ 1 w 827"/>
                <a:gd name="T9" fmla="*/ 0 h 531"/>
                <a:gd name="T10" fmla="*/ 1 w 827"/>
                <a:gd name="T11" fmla="*/ 0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27" h="531">
                  <a:moveTo>
                    <a:pt x="811" y="0"/>
                  </a:moveTo>
                  <a:lnTo>
                    <a:pt x="0" y="0"/>
                  </a:lnTo>
                  <a:lnTo>
                    <a:pt x="0" y="531"/>
                  </a:lnTo>
                  <a:lnTo>
                    <a:pt x="827" y="531"/>
                  </a:lnTo>
                  <a:lnTo>
                    <a:pt x="827" y="0"/>
                  </a:lnTo>
                  <a:lnTo>
                    <a:pt x="811" y="0"/>
                  </a:lnTo>
                  <a:close/>
                </a:path>
              </a:pathLst>
            </a:custGeom>
            <a:solidFill>
              <a:srgbClr val="0000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76" name="Freeform 32"/>
            <p:cNvSpPr/>
            <p:nvPr/>
          </p:nvSpPr>
          <p:spPr>
            <a:xfrm>
              <a:off x="3523" y="3043"/>
              <a:ext cx="382" cy="234"/>
            </a:xfrm>
            <a:custGeom>
              <a:avLst/>
              <a:gdLst>
                <a:gd name="T0" fmla="*/ 1 w 763"/>
                <a:gd name="T1" fmla="*/ 0 h 469"/>
                <a:gd name="T2" fmla="*/ 1 w 763"/>
                <a:gd name="T3" fmla="*/ 0 h 469"/>
                <a:gd name="T4" fmla="*/ 1 w 763"/>
                <a:gd name="T5" fmla="*/ 0 h 469"/>
                <a:gd name="T6" fmla="*/ 1 w 763"/>
                <a:gd name="T7" fmla="*/ 0 h 469"/>
                <a:gd name="T8" fmla="*/ 1 w 763"/>
                <a:gd name="T9" fmla="*/ 0 h 469"/>
                <a:gd name="T10" fmla="*/ 1 w 763"/>
                <a:gd name="T11" fmla="*/ 0 h 469"/>
                <a:gd name="T12" fmla="*/ 1 w 763"/>
                <a:gd name="T13" fmla="*/ 0 h 469"/>
                <a:gd name="T14" fmla="*/ 1 w 763"/>
                <a:gd name="T15" fmla="*/ 0 h 469"/>
                <a:gd name="T16" fmla="*/ 1 w 763"/>
                <a:gd name="T17" fmla="*/ 0 h 469"/>
                <a:gd name="T18" fmla="*/ 1 w 763"/>
                <a:gd name="T19" fmla="*/ 0 h 469"/>
                <a:gd name="T20" fmla="*/ 1 w 763"/>
                <a:gd name="T21" fmla="*/ 0 h 469"/>
                <a:gd name="T22" fmla="*/ 1 w 763"/>
                <a:gd name="T23" fmla="*/ 0 h 469"/>
                <a:gd name="T24" fmla="*/ 1 w 763"/>
                <a:gd name="T25" fmla="*/ 0 h 469"/>
                <a:gd name="T26" fmla="*/ 1 w 763"/>
                <a:gd name="T27" fmla="*/ 0 h 469"/>
                <a:gd name="T28" fmla="*/ 1 w 763"/>
                <a:gd name="T29" fmla="*/ 0 h 469"/>
                <a:gd name="T30" fmla="*/ 1 w 763"/>
                <a:gd name="T31" fmla="*/ 0 h 469"/>
                <a:gd name="T32" fmla="*/ 1 w 763"/>
                <a:gd name="T33" fmla="*/ 0 h 469"/>
                <a:gd name="T34" fmla="*/ 1 w 763"/>
                <a:gd name="T35" fmla="*/ 0 h 469"/>
                <a:gd name="T36" fmla="*/ 0 w 763"/>
                <a:gd name="T37" fmla="*/ 0 h 469"/>
                <a:gd name="T38" fmla="*/ 0 w 763"/>
                <a:gd name="T39" fmla="*/ 0 h 469"/>
                <a:gd name="T40" fmla="*/ 1 w 763"/>
                <a:gd name="T41" fmla="*/ 0 h 469"/>
                <a:gd name="T42" fmla="*/ 1 w 763"/>
                <a:gd name="T43" fmla="*/ 0 h 469"/>
                <a:gd name="T44" fmla="*/ 1 w 763"/>
                <a:gd name="T45" fmla="*/ 0 h 469"/>
                <a:gd name="T46" fmla="*/ 1 w 763"/>
                <a:gd name="T47" fmla="*/ 0 h 469"/>
                <a:gd name="T48" fmla="*/ 1 w 763"/>
                <a:gd name="T49" fmla="*/ 0 h 469"/>
                <a:gd name="T50" fmla="*/ 1 w 763"/>
                <a:gd name="T51" fmla="*/ 0 h 469"/>
                <a:gd name="T52" fmla="*/ 1 w 763"/>
                <a:gd name="T53" fmla="*/ 0 h 469"/>
                <a:gd name="T54" fmla="*/ 1 w 763"/>
                <a:gd name="T55" fmla="*/ 0 h 469"/>
                <a:gd name="T56" fmla="*/ 1 w 763"/>
                <a:gd name="T57" fmla="*/ 0 h 469"/>
                <a:gd name="T58" fmla="*/ 1 w 763"/>
                <a:gd name="T59" fmla="*/ 0 h 469"/>
                <a:gd name="T60" fmla="*/ 1 w 763"/>
                <a:gd name="T61" fmla="*/ 0 h 469"/>
                <a:gd name="T62" fmla="*/ 1 w 763"/>
                <a:gd name="T63" fmla="*/ 0 h 469"/>
                <a:gd name="T64" fmla="*/ 1 w 763"/>
                <a:gd name="T65" fmla="*/ 0 h 469"/>
                <a:gd name="T66" fmla="*/ 1 w 763"/>
                <a:gd name="T67" fmla="*/ 0 h 469"/>
                <a:gd name="T68" fmla="*/ 1 w 763"/>
                <a:gd name="T69" fmla="*/ 0 h 469"/>
                <a:gd name="T70" fmla="*/ 1 w 763"/>
                <a:gd name="T71" fmla="*/ 0 h 4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3" h="469">
                  <a:moveTo>
                    <a:pt x="763" y="0"/>
                  </a:moveTo>
                  <a:lnTo>
                    <a:pt x="763" y="82"/>
                  </a:lnTo>
                  <a:lnTo>
                    <a:pt x="763" y="234"/>
                  </a:lnTo>
                  <a:lnTo>
                    <a:pt x="763" y="387"/>
                  </a:lnTo>
                  <a:lnTo>
                    <a:pt x="763" y="469"/>
                  </a:lnTo>
                  <a:lnTo>
                    <a:pt x="758" y="469"/>
                  </a:lnTo>
                  <a:lnTo>
                    <a:pt x="750" y="469"/>
                  </a:lnTo>
                  <a:lnTo>
                    <a:pt x="737" y="469"/>
                  </a:lnTo>
                  <a:lnTo>
                    <a:pt x="723" y="469"/>
                  </a:lnTo>
                  <a:lnTo>
                    <a:pt x="704" y="469"/>
                  </a:lnTo>
                  <a:lnTo>
                    <a:pt x="683" y="469"/>
                  </a:lnTo>
                  <a:lnTo>
                    <a:pt x="660" y="469"/>
                  </a:lnTo>
                  <a:lnTo>
                    <a:pt x="635" y="469"/>
                  </a:lnTo>
                  <a:lnTo>
                    <a:pt x="607" y="469"/>
                  </a:lnTo>
                  <a:lnTo>
                    <a:pt x="578" y="469"/>
                  </a:lnTo>
                  <a:lnTo>
                    <a:pt x="548" y="469"/>
                  </a:lnTo>
                  <a:lnTo>
                    <a:pt x="516" y="469"/>
                  </a:lnTo>
                  <a:lnTo>
                    <a:pt x="483" y="469"/>
                  </a:lnTo>
                  <a:lnTo>
                    <a:pt x="449" y="469"/>
                  </a:lnTo>
                  <a:lnTo>
                    <a:pt x="416" y="469"/>
                  </a:lnTo>
                  <a:lnTo>
                    <a:pt x="381" y="469"/>
                  </a:lnTo>
                  <a:lnTo>
                    <a:pt x="347" y="469"/>
                  </a:lnTo>
                  <a:lnTo>
                    <a:pt x="313" y="469"/>
                  </a:lnTo>
                  <a:lnTo>
                    <a:pt x="280" y="469"/>
                  </a:lnTo>
                  <a:lnTo>
                    <a:pt x="247" y="469"/>
                  </a:lnTo>
                  <a:lnTo>
                    <a:pt x="214" y="469"/>
                  </a:lnTo>
                  <a:lnTo>
                    <a:pt x="184" y="469"/>
                  </a:lnTo>
                  <a:lnTo>
                    <a:pt x="156" y="469"/>
                  </a:lnTo>
                  <a:lnTo>
                    <a:pt x="128" y="469"/>
                  </a:lnTo>
                  <a:lnTo>
                    <a:pt x="103" y="469"/>
                  </a:lnTo>
                  <a:lnTo>
                    <a:pt x="79" y="469"/>
                  </a:lnTo>
                  <a:lnTo>
                    <a:pt x="59" y="469"/>
                  </a:lnTo>
                  <a:lnTo>
                    <a:pt x="40" y="469"/>
                  </a:lnTo>
                  <a:lnTo>
                    <a:pt x="25" y="469"/>
                  </a:lnTo>
                  <a:lnTo>
                    <a:pt x="13" y="469"/>
                  </a:lnTo>
                  <a:lnTo>
                    <a:pt x="5" y="469"/>
                  </a:lnTo>
                  <a:lnTo>
                    <a:pt x="0" y="469"/>
                  </a:lnTo>
                  <a:lnTo>
                    <a:pt x="0" y="387"/>
                  </a:lnTo>
                  <a:lnTo>
                    <a:pt x="0" y="234"/>
                  </a:lnTo>
                  <a:lnTo>
                    <a:pt x="0" y="82"/>
                  </a:lnTo>
                  <a:lnTo>
                    <a:pt x="0" y="0"/>
                  </a:lnTo>
                  <a:lnTo>
                    <a:pt x="5" y="0"/>
                  </a:lnTo>
                  <a:lnTo>
                    <a:pt x="13" y="0"/>
                  </a:lnTo>
                  <a:lnTo>
                    <a:pt x="25" y="0"/>
                  </a:lnTo>
                  <a:lnTo>
                    <a:pt x="40" y="0"/>
                  </a:lnTo>
                  <a:lnTo>
                    <a:pt x="59" y="0"/>
                  </a:lnTo>
                  <a:lnTo>
                    <a:pt x="79" y="0"/>
                  </a:lnTo>
                  <a:lnTo>
                    <a:pt x="103" y="0"/>
                  </a:lnTo>
                  <a:lnTo>
                    <a:pt x="128" y="0"/>
                  </a:lnTo>
                  <a:lnTo>
                    <a:pt x="156" y="0"/>
                  </a:lnTo>
                  <a:lnTo>
                    <a:pt x="184" y="0"/>
                  </a:lnTo>
                  <a:lnTo>
                    <a:pt x="214" y="0"/>
                  </a:lnTo>
                  <a:lnTo>
                    <a:pt x="247" y="0"/>
                  </a:lnTo>
                  <a:lnTo>
                    <a:pt x="280" y="0"/>
                  </a:lnTo>
                  <a:lnTo>
                    <a:pt x="313" y="0"/>
                  </a:lnTo>
                  <a:lnTo>
                    <a:pt x="347" y="0"/>
                  </a:lnTo>
                  <a:lnTo>
                    <a:pt x="381" y="0"/>
                  </a:lnTo>
                  <a:lnTo>
                    <a:pt x="416" y="0"/>
                  </a:lnTo>
                  <a:lnTo>
                    <a:pt x="449" y="0"/>
                  </a:lnTo>
                  <a:lnTo>
                    <a:pt x="483" y="0"/>
                  </a:lnTo>
                  <a:lnTo>
                    <a:pt x="516" y="0"/>
                  </a:lnTo>
                  <a:lnTo>
                    <a:pt x="548" y="0"/>
                  </a:lnTo>
                  <a:lnTo>
                    <a:pt x="578" y="0"/>
                  </a:lnTo>
                  <a:lnTo>
                    <a:pt x="607" y="0"/>
                  </a:lnTo>
                  <a:lnTo>
                    <a:pt x="635" y="0"/>
                  </a:lnTo>
                  <a:lnTo>
                    <a:pt x="660" y="0"/>
                  </a:lnTo>
                  <a:lnTo>
                    <a:pt x="683" y="0"/>
                  </a:lnTo>
                  <a:lnTo>
                    <a:pt x="704" y="0"/>
                  </a:lnTo>
                  <a:lnTo>
                    <a:pt x="723" y="0"/>
                  </a:lnTo>
                  <a:lnTo>
                    <a:pt x="737" y="0"/>
                  </a:lnTo>
                  <a:lnTo>
                    <a:pt x="750" y="0"/>
                  </a:lnTo>
                  <a:lnTo>
                    <a:pt x="758" y="0"/>
                  </a:lnTo>
                  <a:lnTo>
                    <a:pt x="763" y="0"/>
                  </a:lnTo>
                  <a:close/>
                </a:path>
              </a:pathLst>
            </a:custGeom>
            <a:solidFill>
              <a:srgbClr val="D8B7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77" name="Freeform 33"/>
            <p:cNvSpPr/>
            <p:nvPr/>
          </p:nvSpPr>
          <p:spPr>
            <a:xfrm>
              <a:off x="3513" y="3035"/>
              <a:ext cx="401" cy="251"/>
            </a:xfrm>
            <a:custGeom>
              <a:avLst/>
              <a:gdLst>
                <a:gd name="T0" fmla="*/ 0 w 803"/>
                <a:gd name="T1" fmla="*/ 0 h 503"/>
                <a:gd name="T2" fmla="*/ 0 w 803"/>
                <a:gd name="T3" fmla="*/ 0 h 503"/>
                <a:gd name="T4" fmla="*/ 0 w 803"/>
                <a:gd name="T5" fmla="*/ 0 h 503"/>
                <a:gd name="T6" fmla="*/ 0 w 803"/>
                <a:gd name="T7" fmla="*/ 0 h 503"/>
                <a:gd name="T8" fmla="*/ 0 w 803"/>
                <a:gd name="T9" fmla="*/ 0 h 503"/>
                <a:gd name="T10" fmla="*/ 0 w 803"/>
                <a:gd name="T11" fmla="*/ 0 h 503"/>
                <a:gd name="T12" fmla="*/ 0 w 803"/>
                <a:gd name="T13" fmla="*/ 0 h 503"/>
                <a:gd name="T14" fmla="*/ 0 w 803"/>
                <a:gd name="T15" fmla="*/ 0 h 503"/>
                <a:gd name="T16" fmla="*/ 0 w 803"/>
                <a:gd name="T17" fmla="*/ 0 h 503"/>
                <a:gd name="T18" fmla="*/ 0 w 803"/>
                <a:gd name="T19" fmla="*/ 0 h 503"/>
                <a:gd name="T20" fmla="*/ 0 w 803"/>
                <a:gd name="T21" fmla="*/ 0 h 503"/>
                <a:gd name="T22" fmla="*/ 0 w 803"/>
                <a:gd name="T23" fmla="*/ 0 h 503"/>
                <a:gd name="T24" fmla="*/ 0 w 803"/>
                <a:gd name="T25" fmla="*/ 0 h 503"/>
                <a:gd name="T26" fmla="*/ 0 w 803"/>
                <a:gd name="T27" fmla="*/ 0 h 503"/>
                <a:gd name="T28" fmla="*/ 0 w 803"/>
                <a:gd name="T29" fmla="*/ 0 h 503"/>
                <a:gd name="T30" fmla="*/ 0 w 803"/>
                <a:gd name="T31" fmla="*/ 0 h 503"/>
                <a:gd name="T32" fmla="*/ 0 w 803"/>
                <a:gd name="T33" fmla="*/ 0 h 503"/>
                <a:gd name="T34" fmla="*/ 0 w 803"/>
                <a:gd name="T35" fmla="*/ 0 h 503"/>
                <a:gd name="T36" fmla="*/ 0 w 803"/>
                <a:gd name="T37" fmla="*/ 0 h 503"/>
                <a:gd name="T38" fmla="*/ 0 w 803"/>
                <a:gd name="T39" fmla="*/ 0 h 503"/>
                <a:gd name="T40" fmla="*/ 0 w 803"/>
                <a:gd name="T41" fmla="*/ 0 h 503"/>
                <a:gd name="T42" fmla="*/ 0 w 803"/>
                <a:gd name="T43" fmla="*/ 0 h 503"/>
                <a:gd name="T44" fmla="*/ 0 w 803"/>
                <a:gd name="T45" fmla="*/ 0 h 503"/>
                <a:gd name="T46" fmla="*/ 0 w 803"/>
                <a:gd name="T47" fmla="*/ 0 h 503"/>
                <a:gd name="T48" fmla="*/ 0 w 803"/>
                <a:gd name="T49" fmla="*/ 0 h 503"/>
                <a:gd name="T50" fmla="*/ 0 w 803"/>
                <a:gd name="T51" fmla="*/ 0 h 503"/>
                <a:gd name="T52" fmla="*/ 0 w 803"/>
                <a:gd name="T53" fmla="*/ 0 h 503"/>
                <a:gd name="T54" fmla="*/ 0 w 803"/>
                <a:gd name="T55" fmla="*/ 0 h 503"/>
                <a:gd name="T56" fmla="*/ 0 w 803"/>
                <a:gd name="T57" fmla="*/ 0 h 503"/>
                <a:gd name="T58" fmla="*/ 0 w 803"/>
                <a:gd name="T59" fmla="*/ 0 h 503"/>
                <a:gd name="T60" fmla="*/ 0 w 803"/>
                <a:gd name="T61" fmla="*/ 0 h 503"/>
                <a:gd name="T62" fmla="*/ 0 w 803"/>
                <a:gd name="T63" fmla="*/ 0 h 503"/>
                <a:gd name="T64" fmla="*/ 0 w 803"/>
                <a:gd name="T65" fmla="*/ 0 h 503"/>
                <a:gd name="T66" fmla="*/ 0 w 803"/>
                <a:gd name="T67" fmla="*/ 0 h 503"/>
                <a:gd name="T68" fmla="*/ 0 w 803"/>
                <a:gd name="T69" fmla="*/ 0 h 503"/>
                <a:gd name="T70" fmla="*/ 0 w 803"/>
                <a:gd name="T71" fmla="*/ 0 h 503"/>
                <a:gd name="T72" fmla="*/ 0 w 803"/>
                <a:gd name="T73" fmla="*/ 0 h 503"/>
                <a:gd name="T74" fmla="*/ 0 w 803"/>
                <a:gd name="T75" fmla="*/ 0 h 503"/>
                <a:gd name="T76" fmla="*/ 0 w 803"/>
                <a:gd name="T77" fmla="*/ 0 h 503"/>
                <a:gd name="T78" fmla="*/ 0 w 803"/>
                <a:gd name="T79" fmla="*/ 0 h 503"/>
                <a:gd name="T80" fmla="*/ 0 w 803"/>
                <a:gd name="T81" fmla="*/ 0 h 503"/>
                <a:gd name="T82" fmla="*/ 0 w 803"/>
                <a:gd name="T83" fmla="*/ 0 h 503"/>
                <a:gd name="T84" fmla="*/ 0 w 803"/>
                <a:gd name="T85" fmla="*/ 0 h 503"/>
                <a:gd name="T86" fmla="*/ 0 w 803"/>
                <a:gd name="T87" fmla="*/ 0 h 503"/>
                <a:gd name="T88" fmla="*/ 0 w 803"/>
                <a:gd name="T89" fmla="*/ 0 h 50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803" h="503">
                  <a:moveTo>
                    <a:pt x="803" y="484"/>
                  </a:moveTo>
                  <a:lnTo>
                    <a:pt x="587" y="149"/>
                  </a:lnTo>
                  <a:lnTo>
                    <a:pt x="794" y="26"/>
                  </a:lnTo>
                  <a:lnTo>
                    <a:pt x="781" y="4"/>
                  </a:lnTo>
                  <a:lnTo>
                    <a:pt x="777" y="6"/>
                  </a:lnTo>
                  <a:lnTo>
                    <a:pt x="765" y="13"/>
                  </a:lnTo>
                  <a:lnTo>
                    <a:pt x="747" y="24"/>
                  </a:lnTo>
                  <a:lnTo>
                    <a:pt x="721" y="39"/>
                  </a:lnTo>
                  <a:lnTo>
                    <a:pt x="693" y="56"/>
                  </a:lnTo>
                  <a:lnTo>
                    <a:pt x="660" y="75"/>
                  </a:lnTo>
                  <a:lnTo>
                    <a:pt x="626" y="96"/>
                  </a:lnTo>
                  <a:lnTo>
                    <a:pt x="590" y="117"/>
                  </a:lnTo>
                  <a:lnTo>
                    <a:pt x="554" y="138"/>
                  </a:lnTo>
                  <a:lnTo>
                    <a:pt x="519" y="159"/>
                  </a:lnTo>
                  <a:lnTo>
                    <a:pt x="486" y="179"/>
                  </a:lnTo>
                  <a:lnTo>
                    <a:pt x="456" y="196"/>
                  </a:lnTo>
                  <a:lnTo>
                    <a:pt x="430" y="211"/>
                  </a:lnTo>
                  <a:lnTo>
                    <a:pt x="410" y="224"/>
                  </a:lnTo>
                  <a:lnTo>
                    <a:pt x="396" y="232"/>
                  </a:lnTo>
                  <a:lnTo>
                    <a:pt x="390" y="235"/>
                  </a:lnTo>
                  <a:lnTo>
                    <a:pt x="380" y="229"/>
                  </a:lnTo>
                  <a:lnTo>
                    <a:pt x="363" y="219"/>
                  </a:lnTo>
                  <a:lnTo>
                    <a:pt x="340" y="204"/>
                  </a:lnTo>
                  <a:lnTo>
                    <a:pt x="315" y="189"/>
                  </a:lnTo>
                  <a:lnTo>
                    <a:pt x="290" y="173"/>
                  </a:lnTo>
                  <a:lnTo>
                    <a:pt x="270" y="160"/>
                  </a:lnTo>
                  <a:lnTo>
                    <a:pt x="255" y="151"/>
                  </a:lnTo>
                  <a:lnTo>
                    <a:pt x="249" y="148"/>
                  </a:lnTo>
                  <a:lnTo>
                    <a:pt x="24" y="0"/>
                  </a:lnTo>
                  <a:lnTo>
                    <a:pt x="10" y="21"/>
                  </a:lnTo>
                  <a:lnTo>
                    <a:pt x="216" y="156"/>
                  </a:lnTo>
                  <a:lnTo>
                    <a:pt x="0" y="490"/>
                  </a:lnTo>
                  <a:lnTo>
                    <a:pt x="21" y="503"/>
                  </a:lnTo>
                  <a:lnTo>
                    <a:pt x="236" y="171"/>
                  </a:lnTo>
                  <a:lnTo>
                    <a:pt x="248" y="178"/>
                  </a:lnTo>
                  <a:lnTo>
                    <a:pt x="267" y="189"/>
                  </a:lnTo>
                  <a:lnTo>
                    <a:pt x="292" y="204"/>
                  </a:lnTo>
                  <a:lnTo>
                    <a:pt x="319" y="221"/>
                  </a:lnTo>
                  <a:lnTo>
                    <a:pt x="346" y="237"/>
                  </a:lnTo>
                  <a:lnTo>
                    <a:pt x="368" y="251"/>
                  </a:lnTo>
                  <a:lnTo>
                    <a:pt x="384" y="262"/>
                  </a:lnTo>
                  <a:lnTo>
                    <a:pt x="390" y="265"/>
                  </a:lnTo>
                  <a:lnTo>
                    <a:pt x="565" y="161"/>
                  </a:lnTo>
                  <a:lnTo>
                    <a:pt x="781" y="499"/>
                  </a:lnTo>
                  <a:lnTo>
                    <a:pt x="803" y="484"/>
                  </a:lnTo>
                  <a:close/>
                </a:path>
              </a:pathLst>
            </a:custGeom>
            <a:solidFill>
              <a:srgbClr val="0000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78" name="Freeform 34"/>
            <p:cNvSpPr/>
            <p:nvPr/>
          </p:nvSpPr>
          <p:spPr>
            <a:xfrm>
              <a:off x="3648" y="3089"/>
              <a:ext cx="135" cy="136"/>
            </a:xfrm>
            <a:custGeom>
              <a:avLst/>
              <a:gdLst>
                <a:gd name="T0" fmla="*/ 0 w 271"/>
                <a:gd name="T1" fmla="*/ 1 h 270"/>
                <a:gd name="T2" fmla="*/ 0 w 271"/>
                <a:gd name="T3" fmla="*/ 1 h 270"/>
                <a:gd name="T4" fmla="*/ 0 w 271"/>
                <a:gd name="T5" fmla="*/ 1 h 270"/>
                <a:gd name="T6" fmla="*/ 0 w 271"/>
                <a:gd name="T7" fmla="*/ 1 h 270"/>
                <a:gd name="T8" fmla="*/ 0 w 271"/>
                <a:gd name="T9" fmla="*/ 1 h 270"/>
                <a:gd name="T10" fmla="*/ 0 w 271"/>
                <a:gd name="T11" fmla="*/ 1 h 270"/>
                <a:gd name="T12" fmla="*/ 0 w 271"/>
                <a:gd name="T13" fmla="*/ 1 h 270"/>
                <a:gd name="T14" fmla="*/ 0 w 271"/>
                <a:gd name="T15" fmla="*/ 1 h 270"/>
                <a:gd name="T16" fmla="*/ 0 w 271"/>
                <a:gd name="T17" fmla="*/ 1 h 270"/>
                <a:gd name="T18" fmla="*/ 0 w 271"/>
                <a:gd name="T19" fmla="*/ 1 h 270"/>
                <a:gd name="T20" fmla="*/ 0 w 271"/>
                <a:gd name="T21" fmla="*/ 1 h 270"/>
                <a:gd name="T22" fmla="*/ 0 w 271"/>
                <a:gd name="T23" fmla="*/ 1 h 270"/>
                <a:gd name="T24" fmla="*/ 0 w 271"/>
                <a:gd name="T25" fmla="*/ 1 h 270"/>
                <a:gd name="T26" fmla="*/ 0 w 271"/>
                <a:gd name="T27" fmla="*/ 1 h 270"/>
                <a:gd name="T28" fmla="*/ 0 w 271"/>
                <a:gd name="T29" fmla="*/ 1 h 270"/>
                <a:gd name="T30" fmla="*/ 0 w 271"/>
                <a:gd name="T31" fmla="*/ 1 h 270"/>
                <a:gd name="T32" fmla="*/ 0 w 271"/>
                <a:gd name="T33" fmla="*/ 1 h 270"/>
                <a:gd name="T34" fmla="*/ 0 w 271"/>
                <a:gd name="T35" fmla="*/ 1 h 270"/>
                <a:gd name="T36" fmla="*/ 0 w 271"/>
                <a:gd name="T37" fmla="*/ 1 h 270"/>
                <a:gd name="T38" fmla="*/ 0 w 271"/>
                <a:gd name="T39" fmla="*/ 1 h 270"/>
                <a:gd name="T40" fmla="*/ 0 w 271"/>
                <a:gd name="T41" fmla="*/ 1 h 270"/>
                <a:gd name="T42" fmla="*/ 0 w 271"/>
                <a:gd name="T43" fmla="*/ 1 h 270"/>
                <a:gd name="T44" fmla="*/ 0 w 271"/>
                <a:gd name="T45" fmla="*/ 1 h 270"/>
                <a:gd name="T46" fmla="*/ 0 w 271"/>
                <a:gd name="T47" fmla="*/ 1 h 270"/>
                <a:gd name="T48" fmla="*/ 0 w 271"/>
                <a:gd name="T49" fmla="*/ 0 h 270"/>
                <a:gd name="T50" fmla="*/ 0 w 271"/>
                <a:gd name="T51" fmla="*/ 1 h 270"/>
                <a:gd name="T52" fmla="*/ 0 w 271"/>
                <a:gd name="T53" fmla="*/ 1 h 270"/>
                <a:gd name="T54" fmla="*/ 0 w 271"/>
                <a:gd name="T55" fmla="*/ 1 h 270"/>
                <a:gd name="T56" fmla="*/ 0 w 271"/>
                <a:gd name="T57" fmla="*/ 1 h 270"/>
                <a:gd name="T58" fmla="*/ 0 w 271"/>
                <a:gd name="T59" fmla="*/ 1 h 270"/>
                <a:gd name="T60" fmla="*/ 0 w 271"/>
                <a:gd name="T61" fmla="*/ 1 h 270"/>
                <a:gd name="T62" fmla="*/ 0 w 271"/>
                <a:gd name="T63" fmla="*/ 1 h 270"/>
                <a:gd name="T64" fmla="*/ 0 w 271"/>
                <a:gd name="T65" fmla="*/ 1 h 27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1" h="270">
                  <a:moveTo>
                    <a:pt x="271" y="134"/>
                  </a:moveTo>
                  <a:lnTo>
                    <a:pt x="268" y="162"/>
                  </a:lnTo>
                  <a:lnTo>
                    <a:pt x="260" y="187"/>
                  </a:lnTo>
                  <a:lnTo>
                    <a:pt x="248" y="210"/>
                  </a:lnTo>
                  <a:lnTo>
                    <a:pt x="230" y="230"/>
                  </a:lnTo>
                  <a:lnTo>
                    <a:pt x="211" y="247"/>
                  </a:lnTo>
                  <a:lnTo>
                    <a:pt x="188" y="260"/>
                  </a:lnTo>
                  <a:lnTo>
                    <a:pt x="162" y="268"/>
                  </a:lnTo>
                  <a:lnTo>
                    <a:pt x="135" y="270"/>
                  </a:lnTo>
                  <a:lnTo>
                    <a:pt x="108" y="268"/>
                  </a:lnTo>
                  <a:lnTo>
                    <a:pt x="83" y="260"/>
                  </a:lnTo>
                  <a:lnTo>
                    <a:pt x="60" y="247"/>
                  </a:lnTo>
                  <a:lnTo>
                    <a:pt x="40" y="230"/>
                  </a:lnTo>
                  <a:lnTo>
                    <a:pt x="23" y="210"/>
                  </a:lnTo>
                  <a:lnTo>
                    <a:pt x="10" y="187"/>
                  </a:lnTo>
                  <a:lnTo>
                    <a:pt x="2" y="162"/>
                  </a:lnTo>
                  <a:lnTo>
                    <a:pt x="0" y="134"/>
                  </a:lnTo>
                  <a:lnTo>
                    <a:pt x="2" y="107"/>
                  </a:lnTo>
                  <a:lnTo>
                    <a:pt x="10" y="81"/>
                  </a:lnTo>
                  <a:lnTo>
                    <a:pt x="23" y="58"/>
                  </a:lnTo>
                  <a:lnTo>
                    <a:pt x="40" y="39"/>
                  </a:lnTo>
                  <a:lnTo>
                    <a:pt x="60" y="23"/>
                  </a:lnTo>
                  <a:lnTo>
                    <a:pt x="83" y="10"/>
                  </a:lnTo>
                  <a:lnTo>
                    <a:pt x="108" y="2"/>
                  </a:lnTo>
                  <a:lnTo>
                    <a:pt x="135" y="0"/>
                  </a:lnTo>
                  <a:lnTo>
                    <a:pt x="162" y="2"/>
                  </a:lnTo>
                  <a:lnTo>
                    <a:pt x="188" y="10"/>
                  </a:lnTo>
                  <a:lnTo>
                    <a:pt x="211" y="23"/>
                  </a:lnTo>
                  <a:lnTo>
                    <a:pt x="230" y="39"/>
                  </a:lnTo>
                  <a:lnTo>
                    <a:pt x="248" y="58"/>
                  </a:lnTo>
                  <a:lnTo>
                    <a:pt x="260" y="81"/>
                  </a:lnTo>
                  <a:lnTo>
                    <a:pt x="268" y="107"/>
                  </a:lnTo>
                  <a:lnTo>
                    <a:pt x="271" y="134"/>
                  </a:lnTo>
                  <a:close/>
                </a:path>
              </a:pathLst>
            </a:custGeom>
            <a:solidFill>
              <a:srgbClr val="000000"/>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79" name="Freeform 35"/>
            <p:cNvSpPr>
              <a:spLocks noEditPoints="1"/>
            </p:cNvSpPr>
            <p:nvPr/>
          </p:nvSpPr>
          <p:spPr>
            <a:xfrm>
              <a:off x="3684" y="3122"/>
              <a:ext cx="61" cy="73"/>
            </a:xfrm>
            <a:custGeom>
              <a:avLst/>
              <a:gdLst>
                <a:gd name="T0" fmla="*/ 0 w 123"/>
                <a:gd name="T1" fmla="*/ 1 h 145"/>
                <a:gd name="T2" fmla="*/ 0 w 123"/>
                <a:gd name="T3" fmla="*/ 1 h 145"/>
                <a:gd name="T4" fmla="*/ 0 w 123"/>
                <a:gd name="T5" fmla="*/ 1 h 145"/>
                <a:gd name="T6" fmla="*/ 0 w 123"/>
                <a:gd name="T7" fmla="*/ 1 h 145"/>
                <a:gd name="T8" fmla="*/ 0 w 123"/>
                <a:gd name="T9" fmla="*/ 1 h 145"/>
                <a:gd name="T10" fmla="*/ 0 w 123"/>
                <a:gd name="T11" fmla="*/ 1 h 145"/>
                <a:gd name="T12" fmla="*/ 0 w 123"/>
                <a:gd name="T13" fmla="*/ 1 h 145"/>
                <a:gd name="T14" fmla="*/ 0 w 123"/>
                <a:gd name="T15" fmla="*/ 1 h 145"/>
                <a:gd name="T16" fmla="*/ 0 w 123"/>
                <a:gd name="T17" fmla="*/ 1 h 145"/>
                <a:gd name="T18" fmla="*/ 0 w 123"/>
                <a:gd name="T19" fmla="*/ 1 h 145"/>
                <a:gd name="T20" fmla="*/ 0 w 123"/>
                <a:gd name="T21" fmla="*/ 1 h 145"/>
                <a:gd name="T22" fmla="*/ 0 w 123"/>
                <a:gd name="T23" fmla="*/ 1 h 145"/>
                <a:gd name="T24" fmla="*/ 0 w 123"/>
                <a:gd name="T25" fmla="*/ 1 h 145"/>
                <a:gd name="T26" fmla="*/ 0 w 123"/>
                <a:gd name="T27" fmla="*/ 1 h 145"/>
                <a:gd name="T28" fmla="*/ 0 w 123"/>
                <a:gd name="T29" fmla="*/ 1 h 145"/>
                <a:gd name="T30" fmla="*/ 0 w 123"/>
                <a:gd name="T31" fmla="*/ 1 h 145"/>
                <a:gd name="T32" fmla="*/ 0 w 123"/>
                <a:gd name="T33" fmla="*/ 1 h 145"/>
                <a:gd name="T34" fmla="*/ 0 w 123"/>
                <a:gd name="T35" fmla="*/ 1 h 145"/>
                <a:gd name="T36" fmla="*/ 0 w 123"/>
                <a:gd name="T37" fmla="*/ 1 h 145"/>
                <a:gd name="T38" fmla="*/ 0 w 123"/>
                <a:gd name="T39" fmla="*/ 1 h 145"/>
                <a:gd name="T40" fmla="*/ 0 w 123"/>
                <a:gd name="T41" fmla="*/ 0 h 145"/>
                <a:gd name="T42" fmla="*/ 0 w 123"/>
                <a:gd name="T43" fmla="*/ 1 h 145"/>
                <a:gd name="T44" fmla="*/ 0 w 123"/>
                <a:gd name="T45" fmla="*/ 1 h 145"/>
                <a:gd name="T46" fmla="*/ 0 w 123"/>
                <a:gd name="T47" fmla="*/ 1 h 145"/>
                <a:gd name="T48" fmla="*/ 0 w 123"/>
                <a:gd name="T49" fmla="*/ 1 h 145"/>
                <a:gd name="T50" fmla="*/ 0 w 123"/>
                <a:gd name="T51" fmla="*/ 1 h 145"/>
                <a:gd name="T52" fmla="*/ 0 w 123"/>
                <a:gd name="T53" fmla="*/ 1 h 145"/>
                <a:gd name="T54" fmla="*/ 0 w 123"/>
                <a:gd name="T55" fmla="*/ 1 h 145"/>
                <a:gd name="T56" fmla="*/ 0 w 123"/>
                <a:gd name="T57" fmla="*/ 1 h 145"/>
                <a:gd name="T58" fmla="*/ 0 w 123"/>
                <a:gd name="T59" fmla="*/ 1 h 145"/>
                <a:gd name="T60" fmla="*/ 0 w 123"/>
                <a:gd name="T61" fmla="*/ 1 h 145"/>
                <a:gd name="T62" fmla="*/ 0 w 123"/>
                <a:gd name="T63" fmla="*/ 1 h 145"/>
                <a:gd name="T64" fmla="*/ 0 w 123"/>
                <a:gd name="T65" fmla="*/ 1 h 145"/>
                <a:gd name="T66" fmla="*/ 0 w 123"/>
                <a:gd name="T67" fmla="*/ 1 h 145"/>
                <a:gd name="T68" fmla="*/ 0 w 123"/>
                <a:gd name="T69" fmla="*/ 1 h 145"/>
                <a:gd name="T70" fmla="*/ 0 w 123"/>
                <a:gd name="T71" fmla="*/ 1 h 1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3" h="145">
                  <a:moveTo>
                    <a:pt x="25" y="77"/>
                  </a:moveTo>
                  <a:lnTo>
                    <a:pt x="26" y="89"/>
                  </a:lnTo>
                  <a:lnTo>
                    <a:pt x="28" y="99"/>
                  </a:lnTo>
                  <a:lnTo>
                    <a:pt x="33" y="107"/>
                  </a:lnTo>
                  <a:lnTo>
                    <a:pt x="38" y="114"/>
                  </a:lnTo>
                  <a:lnTo>
                    <a:pt x="45" y="120"/>
                  </a:lnTo>
                  <a:lnTo>
                    <a:pt x="53" y="123"/>
                  </a:lnTo>
                  <a:lnTo>
                    <a:pt x="63" y="125"/>
                  </a:lnTo>
                  <a:lnTo>
                    <a:pt x="72" y="126"/>
                  </a:lnTo>
                  <a:lnTo>
                    <a:pt x="79" y="126"/>
                  </a:lnTo>
                  <a:lnTo>
                    <a:pt x="85" y="125"/>
                  </a:lnTo>
                  <a:lnTo>
                    <a:pt x="89" y="125"/>
                  </a:lnTo>
                  <a:lnTo>
                    <a:pt x="95" y="123"/>
                  </a:lnTo>
                  <a:lnTo>
                    <a:pt x="98" y="122"/>
                  </a:lnTo>
                  <a:lnTo>
                    <a:pt x="103" y="121"/>
                  </a:lnTo>
                  <a:lnTo>
                    <a:pt x="106" y="120"/>
                  </a:lnTo>
                  <a:lnTo>
                    <a:pt x="110" y="119"/>
                  </a:lnTo>
                  <a:lnTo>
                    <a:pt x="115" y="137"/>
                  </a:lnTo>
                  <a:lnTo>
                    <a:pt x="111" y="138"/>
                  </a:lnTo>
                  <a:lnTo>
                    <a:pt x="106" y="140"/>
                  </a:lnTo>
                  <a:lnTo>
                    <a:pt x="102" y="142"/>
                  </a:lnTo>
                  <a:lnTo>
                    <a:pt x="97" y="143"/>
                  </a:lnTo>
                  <a:lnTo>
                    <a:pt x="90" y="144"/>
                  </a:lnTo>
                  <a:lnTo>
                    <a:pt x="83" y="144"/>
                  </a:lnTo>
                  <a:lnTo>
                    <a:pt x="77" y="145"/>
                  </a:lnTo>
                  <a:lnTo>
                    <a:pt x="68" y="145"/>
                  </a:lnTo>
                  <a:lnTo>
                    <a:pt x="53" y="144"/>
                  </a:lnTo>
                  <a:lnTo>
                    <a:pt x="40" y="141"/>
                  </a:lnTo>
                  <a:lnTo>
                    <a:pt x="28" y="135"/>
                  </a:lnTo>
                  <a:lnTo>
                    <a:pt x="19" y="126"/>
                  </a:lnTo>
                  <a:lnTo>
                    <a:pt x="11" y="117"/>
                  </a:lnTo>
                  <a:lnTo>
                    <a:pt x="5" y="105"/>
                  </a:lnTo>
                  <a:lnTo>
                    <a:pt x="2" y="91"/>
                  </a:lnTo>
                  <a:lnTo>
                    <a:pt x="0" y="76"/>
                  </a:lnTo>
                  <a:lnTo>
                    <a:pt x="2" y="61"/>
                  </a:lnTo>
                  <a:lnTo>
                    <a:pt x="5" y="46"/>
                  </a:lnTo>
                  <a:lnTo>
                    <a:pt x="10" y="34"/>
                  </a:lnTo>
                  <a:lnTo>
                    <a:pt x="18" y="22"/>
                  </a:lnTo>
                  <a:lnTo>
                    <a:pt x="27" y="13"/>
                  </a:lnTo>
                  <a:lnTo>
                    <a:pt x="37" y="6"/>
                  </a:lnTo>
                  <a:lnTo>
                    <a:pt x="51" y="1"/>
                  </a:lnTo>
                  <a:lnTo>
                    <a:pt x="65" y="0"/>
                  </a:lnTo>
                  <a:lnTo>
                    <a:pt x="81" y="3"/>
                  </a:lnTo>
                  <a:lnTo>
                    <a:pt x="94" y="7"/>
                  </a:lnTo>
                  <a:lnTo>
                    <a:pt x="103" y="14"/>
                  </a:lnTo>
                  <a:lnTo>
                    <a:pt x="111" y="23"/>
                  </a:lnTo>
                  <a:lnTo>
                    <a:pt x="117" y="34"/>
                  </a:lnTo>
                  <a:lnTo>
                    <a:pt x="120" y="45"/>
                  </a:lnTo>
                  <a:lnTo>
                    <a:pt x="121" y="56"/>
                  </a:lnTo>
                  <a:lnTo>
                    <a:pt x="123" y="66"/>
                  </a:lnTo>
                  <a:lnTo>
                    <a:pt x="123" y="69"/>
                  </a:lnTo>
                  <a:lnTo>
                    <a:pt x="123" y="73"/>
                  </a:lnTo>
                  <a:lnTo>
                    <a:pt x="123" y="76"/>
                  </a:lnTo>
                  <a:lnTo>
                    <a:pt x="121" y="79"/>
                  </a:lnTo>
                  <a:lnTo>
                    <a:pt x="25" y="77"/>
                  </a:lnTo>
                  <a:close/>
                  <a:moveTo>
                    <a:pt x="98" y="60"/>
                  </a:moveTo>
                  <a:lnTo>
                    <a:pt x="98" y="53"/>
                  </a:lnTo>
                  <a:lnTo>
                    <a:pt x="97" y="46"/>
                  </a:lnTo>
                  <a:lnTo>
                    <a:pt x="95" y="39"/>
                  </a:lnTo>
                  <a:lnTo>
                    <a:pt x="92" y="34"/>
                  </a:lnTo>
                  <a:lnTo>
                    <a:pt x="87" y="28"/>
                  </a:lnTo>
                  <a:lnTo>
                    <a:pt x="81" y="23"/>
                  </a:lnTo>
                  <a:lnTo>
                    <a:pt x="73" y="20"/>
                  </a:lnTo>
                  <a:lnTo>
                    <a:pt x="64" y="19"/>
                  </a:lnTo>
                  <a:lnTo>
                    <a:pt x="55" y="20"/>
                  </a:lnTo>
                  <a:lnTo>
                    <a:pt x="47" y="23"/>
                  </a:lnTo>
                  <a:lnTo>
                    <a:pt x="41" y="27"/>
                  </a:lnTo>
                  <a:lnTo>
                    <a:pt x="35" y="32"/>
                  </a:lnTo>
                  <a:lnTo>
                    <a:pt x="32" y="39"/>
                  </a:lnTo>
                  <a:lnTo>
                    <a:pt x="28" y="46"/>
                  </a:lnTo>
                  <a:lnTo>
                    <a:pt x="26" y="53"/>
                  </a:lnTo>
                  <a:lnTo>
                    <a:pt x="25" y="60"/>
                  </a:lnTo>
                  <a:lnTo>
                    <a:pt x="98" y="60"/>
                  </a:lnTo>
                  <a:close/>
                </a:path>
              </a:pathLst>
            </a:custGeom>
            <a:solidFill>
              <a:srgbClr val="FFFFFF"/>
            </a:solidFill>
            <a:ln>
              <a:noFill/>
            </a:ln>
          </p:spPr>
          <p:txBody>
            <a:bodyPr/>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grpSp>
      <p:pic>
        <p:nvPicPr>
          <p:cNvPr id="1180" name="Picture 37" descr="MCj04339420000[1]"/>
          <p:cNvPicPr>
            <a:picLocks noChangeAspect="1" noChangeArrowheads="1"/>
          </p:cNvPicPr>
          <p:nvPr/>
        </p:nvPicPr>
        <p:blipFill>
          <a:blip r:embed="rId6"/>
          <a:stretch>
            <a:fillRect/>
          </a:stretch>
        </p:blipFill>
        <p:spPr>
          <a:xfrm>
            <a:off x="5651503" y="1539295"/>
            <a:ext cx="698500" cy="698500"/>
          </a:xfrm>
          <a:prstGeom prst="rect">
            <a:avLst/>
          </a:prstGeom>
          <a:noFill/>
          <a:ln>
            <a:noFill/>
          </a:ln>
        </p:spPr>
      </p:pic>
      <p:sp>
        <p:nvSpPr>
          <p:cNvPr id="1182" name="Rectangle 40"/>
          <p:cNvSpPr>
            <a:spLocks noChangeArrowheads="1"/>
          </p:cNvSpPr>
          <p:nvPr/>
        </p:nvSpPr>
        <p:spPr>
          <a:xfrm>
            <a:off x="3250139" y="858258"/>
            <a:ext cx="1654489" cy="273050"/>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defRPr/>
            </a:pPr>
            <a:r>
              <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インターネット</a:t>
            </a:r>
            <a:endParaRPr kumimoji="1" lang="en-US" altLang="ja-JP"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83" name="Rectangle 42"/>
          <p:cNvSpPr>
            <a:spLocks noChangeArrowheads="1"/>
          </p:cNvSpPr>
          <p:nvPr/>
        </p:nvSpPr>
        <p:spPr>
          <a:xfrm>
            <a:off x="4690960" y="3886862"/>
            <a:ext cx="1322388" cy="841375"/>
          </a:xfrm>
          <a:prstGeom prst="rect">
            <a:avLst/>
          </a:prstGeom>
          <a:solidFill>
            <a:schemeClr val="bg1"/>
          </a:solid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endParaRPr kumimoji="1" lang="ja-JP" altLang="ja-JP">
              <a:latin typeface="Meiryo UI" panose="020B0604030504040204" pitchFamily="50" charset="-128"/>
              <a:ea typeface="Meiryo UI" panose="020B0604030504040204" pitchFamily="50" charset="-128"/>
              <a:cs typeface="Meiryo UI" panose="020B0604030504040204" pitchFamily="50" charset="-128"/>
            </a:endParaRPr>
          </a:p>
        </p:txBody>
      </p:sp>
      <p:pic>
        <p:nvPicPr>
          <p:cNvPr id="1184" name="Picture 43" descr="MCj04339410000[1]"/>
          <p:cNvPicPr>
            <a:picLocks noChangeAspect="1" noChangeArrowheads="1"/>
          </p:cNvPicPr>
          <p:nvPr/>
        </p:nvPicPr>
        <p:blipFill>
          <a:blip r:embed="rId4"/>
          <a:stretch>
            <a:fillRect/>
          </a:stretch>
        </p:blipFill>
        <p:spPr>
          <a:xfrm>
            <a:off x="5019575" y="3891622"/>
            <a:ext cx="700087" cy="700088"/>
          </a:xfrm>
          <a:prstGeom prst="rect">
            <a:avLst/>
          </a:prstGeom>
          <a:noFill/>
          <a:ln>
            <a:noFill/>
          </a:ln>
        </p:spPr>
      </p:pic>
      <p:sp>
        <p:nvSpPr>
          <p:cNvPr id="1185" name="Line 44"/>
          <p:cNvSpPr>
            <a:spLocks noChangeShapeType="1"/>
          </p:cNvSpPr>
          <p:nvPr/>
        </p:nvSpPr>
        <p:spPr>
          <a:xfrm flipV="1">
            <a:off x="5802090" y="2975984"/>
            <a:ext cx="209670" cy="668957"/>
          </a:xfrm>
          <a:prstGeom prst="line">
            <a:avLst/>
          </a:prstGeom>
          <a:noFill/>
          <a:ln w="28575">
            <a:solidFill>
              <a:srgbClr val="FF0000"/>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86" name="Text Box 45"/>
          <p:cNvSpPr txBox="1">
            <a:spLocks noChangeArrowheads="1"/>
          </p:cNvSpPr>
          <p:nvPr/>
        </p:nvSpPr>
        <p:spPr>
          <a:xfrm>
            <a:off x="5987106" y="3968491"/>
            <a:ext cx="803425" cy="276999"/>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サポート</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87" name="Text Box 51"/>
          <p:cNvSpPr txBox="1">
            <a:spLocks noChangeArrowheads="1"/>
          </p:cNvSpPr>
          <p:nvPr/>
        </p:nvSpPr>
        <p:spPr>
          <a:xfrm>
            <a:off x="4690960" y="3616987"/>
            <a:ext cx="1320800" cy="274637"/>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defRPr/>
            </a:pPr>
            <a:r>
              <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エイシス</a:t>
            </a:r>
          </a:p>
        </p:txBody>
      </p:sp>
      <p:pic>
        <p:nvPicPr>
          <p:cNvPr id="1188" name="Picture 56" descr="鍵アイコン"/>
          <p:cNvPicPr>
            <a:picLocks noChangeAspect="1" noChangeArrowheads="1"/>
          </p:cNvPicPr>
          <p:nvPr/>
        </p:nvPicPr>
        <p:blipFill>
          <a:blip r:embed="rId7"/>
          <a:stretch>
            <a:fillRect/>
          </a:stretch>
        </p:blipFill>
        <p:spPr>
          <a:xfrm>
            <a:off x="5226933" y="1475797"/>
            <a:ext cx="161925" cy="225425"/>
          </a:xfrm>
          <a:prstGeom prst="rect">
            <a:avLst/>
          </a:prstGeom>
          <a:noFill/>
          <a:ln>
            <a:noFill/>
          </a:ln>
        </p:spPr>
      </p:pic>
      <p:pic>
        <p:nvPicPr>
          <p:cNvPr id="1189" name="Picture 58" descr="鍵アイコン"/>
          <p:cNvPicPr>
            <a:picLocks noChangeAspect="1" noChangeArrowheads="1"/>
          </p:cNvPicPr>
          <p:nvPr/>
        </p:nvPicPr>
        <p:blipFill>
          <a:blip r:embed="rId8"/>
          <a:stretch>
            <a:fillRect/>
          </a:stretch>
        </p:blipFill>
        <p:spPr>
          <a:xfrm>
            <a:off x="3000902" y="1861558"/>
            <a:ext cx="280987" cy="392112"/>
          </a:xfrm>
          <a:prstGeom prst="rect">
            <a:avLst/>
          </a:prstGeom>
          <a:noFill/>
          <a:ln>
            <a:noFill/>
          </a:ln>
        </p:spPr>
      </p:pic>
      <p:sp>
        <p:nvSpPr>
          <p:cNvPr id="1190" name="Text Box 57"/>
          <p:cNvSpPr txBox="1">
            <a:spLocks noChangeArrowheads="1"/>
          </p:cNvSpPr>
          <p:nvPr/>
        </p:nvSpPr>
        <p:spPr>
          <a:xfrm>
            <a:off x="2396280" y="2205178"/>
            <a:ext cx="864339" cy="230832"/>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暗号化通信</a:t>
            </a:r>
            <a:r>
              <a:rPr kumimoji="1" lang="en-US" altLang="ja-JP" sz="9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6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92" name="Text Box 22"/>
          <p:cNvSpPr txBox="1">
            <a:spLocks noChangeArrowheads="1"/>
          </p:cNvSpPr>
          <p:nvPr/>
        </p:nvSpPr>
        <p:spPr>
          <a:xfrm>
            <a:off x="7040768" y="2311686"/>
            <a:ext cx="646113" cy="276225"/>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⑤断裁</a:t>
            </a:r>
          </a:p>
        </p:txBody>
      </p:sp>
      <p:sp>
        <p:nvSpPr>
          <p:cNvPr id="1193" name="Line 15"/>
          <p:cNvSpPr>
            <a:spLocks noChangeShapeType="1"/>
          </p:cNvSpPr>
          <p:nvPr/>
        </p:nvSpPr>
        <p:spPr>
          <a:xfrm flipH="1">
            <a:off x="7748792" y="2267961"/>
            <a:ext cx="0" cy="401636"/>
          </a:xfrm>
          <a:prstGeom prst="line">
            <a:avLst/>
          </a:prstGeom>
          <a:noFill/>
          <a:ln w="28575">
            <a:solidFill>
              <a:schemeClr val="accent4"/>
            </a:solidFill>
            <a:miter lim="800000"/>
            <a:headEnd/>
            <a:tailEnd type="triangle" w="lg" len="lg"/>
          </a:ln>
          <a:effectLst/>
        </p:spPr>
        <p:txBody>
          <a:bodyPr wrap="none"/>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194" name="Text Box 58"/>
          <p:cNvSpPr txBox="1">
            <a:spLocks noChangeArrowheads="1"/>
          </p:cNvSpPr>
          <p:nvPr/>
        </p:nvSpPr>
        <p:spPr>
          <a:xfrm>
            <a:off x="868888" y="1217033"/>
            <a:ext cx="1209675" cy="261610"/>
          </a:xfrm>
          <a:prstGeom prst="rect">
            <a:avLst/>
          </a:prstGeom>
          <a:solidFill>
            <a:srgbClr val="00B0F0"/>
          </a:solidFill>
          <a:ln>
            <a:noFill/>
          </a:ln>
          <a:effectLst/>
        </p:spPr>
        <p:txBody>
          <a:bodyPr>
            <a:spAutoFit/>
          </a:bodyPr>
          <a:lstStyle/>
          <a:p>
            <a:pPr algn="ctr">
              <a:defRPr/>
            </a:pPr>
            <a:r>
              <a:rPr lang="en-US" altLang="ja-JP" sz="11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WEB</a:t>
            </a:r>
            <a:r>
              <a:rPr lang="ja-JP" altLang="en-US" sz="11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ブラウザ</a:t>
            </a:r>
            <a:endParaRPr lang="en-US" altLang="ja-JP" sz="11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97" name="Text Box 45"/>
          <p:cNvSpPr txBox="1">
            <a:spLocks noChangeArrowheads="1"/>
          </p:cNvSpPr>
          <p:nvPr/>
        </p:nvSpPr>
        <p:spPr>
          <a:xfrm>
            <a:off x="5987104" y="4169757"/>
            <a:ext cx="1127232" cy="507831"/>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eaLnBrk="1" hangingPunct="1"/>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・操作方法の問合せ</a:t>
            </a:r>
            <a:endParaRPr kumimoji="1" lang="en-US" altLang="ja-JP" sz="9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・運用サポート</a:t>
            </a:r>
            <a:endParaRPr kumimoji="1" lang="en-US" altLang="ja-JP" sz="9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r>
              <a:rPr kumimoji="1" lang="ja-JP" altLang="en-US" sz="900" dirty="0">
                <a:latin typeface="Meiryo UI" panose="020B0604030504040204" pitchFamily="50" charset="-128"/>
                <a:ea typeface="Meiryo UI" panose="020B0604030504040204" pitchFamily="50" charset="-128"/>
                <a:cs typeface="Meiryo UI" panose="020B0604030504040204" pitchFamily="50" charset="-128"/>
              </a:rPr>
              <a:t>・その他</a:t>
            </a:r>
          </a:p>
        </p:txBody>
      </p:sp>
      <p:sp>
        <p:nvSpPr>
          <p:cNvPr id="1198" name="Rectangle 42"/>
          <p:cNvSpPr>
            <a:spLocks noChangeArrowheads="1"/>
          </p:cNvSpPr>
          <p:nvPr/>
        </p:nvSpPr>
        <p:spPr>
          <a:xfrm>
            <a:off x="1885409" y="3864141"/>
            <a:ext cx="2016224" cy="841375"/>
          </a:xfrm>
          <a:prstGeom prst="rect">
            <a:avLst/>
          </a:prstGeom>
          <a:noFill/>
          <a:ln>
            <a:solidFill>
              <a:schemeClr val="accent1"/>
            </a:solidFill>
          </a:ln>
        </p:spPr>
        <p:style>
          <a:lnRef idx="1">
            <a:schemeClr val="accent5"/>
          </a:lnRef>
          <a:fillRef idx="2">
            <a:schemeClr val="accent5"/>
          </a:fillRef>
          <a:effectRef idx="1">
            <a:schemeClr val="accent5"/>
          </a:effectRef>
          <a:fontRef idx="minor">
            <a:schemeClr val="dk1"/>
          </a:fontRef>
        </p:style>
        <p:txBody>
          <a:bodyPr wrap="none"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defRPr/>
            </a:pPr>
            <a:endParaRPr kumimoji="1" lang="ja-JP" altLang="ja-JP">
              <a:latin typeface="Meiryo UI" panose="020B0604030504040204" pitchFamily="50" charset="-128"/>
              <a:ea typeface="Meiryo UI" panose="020B0604030504040204" pitchFamily="50" charset="-128"/>
              <a:cs typeface="Meiryo UI" panose="020B0604030504040204" pitchFamily="50" charset="-128"/>
            </a:endParaRPr>
          </a:p>
        </p:txBody>
      </p:sp>
      <p:sp>
        <p:nvSpPr>
          <p:cNvPr id="1199" name="Text Box 51"/>
          <p:cNvSpPr txBox="1">
            <a:spLocks noChangeArrowheads="1"/>
          </p:cNvSpPr>
          <p:nvPr/>
        </p:nvSpPr>
        <p:spPr>
          <a:xfrm>
            <a:off x="1885410" y="3594266"/>
            <a:ext cx="2013803" cy="274637"/>
          </a:xfrm>
          <a:prstGeom prst="rect">
            <a:avLst/>
          </a:prstGeom>
          <a:solidFill>
            <a:schemeClr val="accent3"/>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lgn="ctr" eaLnBrk="1" hangingPunct="1">
              <a:spcBef>
                <a:spcPct val="50000"/>
              </a:spcBef>
              <a:defRPr/>
            </a:pPr>
            <a:r>
              <a:rPr kumimoji="1" lang="ja-JP" altLang="en-US" sz="88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東京オフィスサービス＆サイバーネット</a:t>
            </a:r>
          </a:p>
        </p:txBody>
      </p:sp>
      <p:sp>
        <p:nvSpPr>
          <p:cNvPr id="1200" name="Line 44"/>
          <p:cNvSpPr>
            <a:spLocks noChangeShapeType="1"/>
          </p:cNvSpPr>
          <p:nvPr/>
        </p:nvSpPr>
        <p:spPr>
          <a:xfrm flipH="1" flipV="1">
            <a:off x="3805146" y="4078227"/>
            <a:ext cx="1008232" cy="0"/>
          </a:xfrm>
          <a:prstGeom prst="line">
            <a:avLst/>
          </a:prstGeom>
          <a:noFill/>
          <a:ln w="38100">
            <a:solidFill>
              <a:srgbClr val="FF0000"/>
            </a:solidFill>
            <a:prstDash val="sysDash"/>
            <a:miter lim="800000"/>
            <a:headEnd type="triangle" w="med" len="med"/>
            <a:tailEnd type="triangle" w="med" len="med"/>
          </a:ln>
          <a:effectLst/>
        </p:spPr>
        <p:txBody>
          <a:bodyPr wrap="none"/>
          <a:lstStyle/>
          <a:p>
            <a:endParaRPr lang="ja-JP" altLang="en-US">
              <a:latin typeface="Meiryo UI" panose="020B0604030504040204" pitchFamily="50" charset="-128"/>
              <a:ea typeface="Meiryo UI" panose="020B0604030504040204" pitchFamily="50" charset="-128"/>
              <a:cs typeface="Meiryo UI" panose="020B0604030504040204" pitchFamily="50" charset="-128"/>
            </a:endParaRPr>
          </a:p>
        </p:txBody>
      </p:sp>
      <p:sp>
        <p:nvSpPr>
          <p:cNvPr id="1201" name="Text Box 45"/>
          <p:cNvSpPr txBox="1">
            <a:spLocks noChangeArrowheads="1"/>
          </p:cNvSpPr>
          <p:nvPr/>
        </p:nvSpPr>
        <p:spPr>
          <a:xfrm>
            <a:off x="3914434" y="4128071"/>
            <a:ext cx="748923" cy="600164"/>
          </a:xfrm>
          <a:prstGeom prst="rect">
            <a:avLst/>
          </a:prstGeom>
          <a:noFill/>
          <a:ln>
            <a:noFill/>
          </a:ln>
          <a:effectLst/>
        </p:spPr>
        <p:txBody>
          <a:bodyPr wrap="none">
            <a:spAutoFit/>
          </a:bodyPr>
          <a:lstStyle>
            <a:lvl1pPr>
              <a:defRPr>
                <a:solidFill>
                  <a:schemeClr val="tx1"/>
                </a:solidFill>
                <a:latin typeface="Arial" charset="0"/>
                <a:ea typeface="ＭＳ Ｐゴシック" pitchFamily="50" charset="-128"/>
              </a:defRPr>
            </a:lvl1pPr>
            <a:lvl2pPr marL="742950" indent="-285750">
              <a:defRPr>
                <a:solidFill>
                  <a:schemeClr val="tx1"/>
                </a:solidFill>
                <a:latin typeface="Arial" charset="0"/>
                <a:ea typeface="ＭＳ Ｐゴシック" pitchFamily="50" charset="-128"/>
              </a:defRPr>
            </a:lvl2pPr>
            <a:lvl3pPr marL="1143000" indent="-228600">
              <a:defRPr>
                <a:solidFill>
                  <a:schemeClr val="tx1"/>
                </a:solidFill>
                <a:latin typeface="Arial" charset="0"/>
                <a:ea typeface="ＭＳ Ｐゴシック" pitchFamily="50" charset="-128"/>
              </a:defRPr>
            </a:lvl3pPr>
            <a:lvl4pPr marL="1600200" indent="-228600">
              <a:defRPr>
                <a:solidFill>
                  <a:schemeClr val="tx1"/>
                </a:solidFill>
                <a:latin typeface="Arial" charset="0"/>
                <a:ea typeface="ＭＳ Ｐゴシック" pitchFamily="50" charset="-128"/>
              </a:defRPr>
            </a:lvl4pPr>
            <a:lvl5pPr marL="2057400" indent="-228600">
              <a:defRPr>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50" charset="-128"/>
              </a:defRPr>
            </a:lvl9pPr>
          </a:lstStyle>
          <a:p>
            <a:pPr algn="ctr" eaLnBrk="1" hangingPunct="1"/>
            <a:r>
              <a:rPr kumimoji="1" lang="ja-JP" altLang="en-US" sz="11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繁忙期の</a:t>
            </a:r>
            <a:endParaRPr kumimoji="1" lang="en-US" altLang="ja-JP" sz="11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eaLnBrk="1" hangingPunct="1"/>
            <a:r>
              <a:rPr kumimoji="1" lang="ja-JP" altLang="en-US" sz="11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印刷外注</a:t>
            </a:r>
            <a:endParaRPr kumimoji="1" lang="en-US" altLang="ja-JP" sz="11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eaLnBrk="1" hangingPunct="1"/>
            <a:r>
              <a:rPr kumimoji="1" lang="ja-JP" altLang="en-US" sz="11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サービス</a:t>
            </a:r>
            <a:endParaRPr kumimoji="1" lang="en-US" altLang="ja-JP" sz="11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03" name="スライド番号プレースホルダー 2"/>
          <p:cNvSpPr>
            <a:spLocks noGrp="1"/>
          </p:cNvSpPr>
          <p:nvPr>
            <p:ph type="sldNum" sz="quarter" idx="12"/>
          </p:nvPr>
        </p:nvSpPr>
        <p:spPr/>
        <p:txBody>
          <a:bodyPr/>
          <a:lstStyle/>
          <a:p>
            <a:fld id="{00000000-1234-1234-1234-123412341234}" type="slidenum">
              <a:rPr lang="en-US" altLang="ja" sz="1000">
                <a:solidFill>
                  <a:schemeClr val="dk2"/>
                </a:solidFill>
              </a:rPr>
              <a:pPr/>
              <a:t>9</a:t>
            </a:fld>
            <a:endParaRPr lang="ja" altLang="en-US" sz="1000">
              <a:solidFill>
                <a:schemeClr val="dk2"/>
              </a:solidFill>
            </a:endParaRPr>
          </a:p>
        </p:txBody>
      </p:sp>
      <p:pic>
        <p:nvPicPr>
          <p:cNvPr id="56" name="Picture 2"/>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7381052" y="2763998"/>
            <a:ext cx="735481" cy="679177"/>
          </a:xfrm>
          <a:prstGeom prst="rect">
            <a:avLst/>
          </a:prstGeom>
          <a:noFill/>
          <a:extLst>
            <a:ext uri="{909E8E84-426E-40DD-AFC4-6F175D3DCCD1}">
              <a14:hiddenFill xmlns:a14="http://schemas.microsoft.com/office/drawing/2010/main">
                <a:solidFill>
                  <a:srgbClr val="FFFFFF"/>
                </a:solidFill>
              </a14:hiddenFill>
            </a:ext>
          </a:extLst>
        </p:spPr>
      </p:pic>
      <p:pic>
        <p:nvPicPr>
          <p:cNvPr id="2" name="図 1">
            <a:extLst>
              <a:ext uri="{FF2B5EF4-FFF2-40B4-BE49-F238E27FC236}">
                <a16:creationId xmlns:a16="http://schemas.microsoft.com/office/drawing/2014/main" id="{10643F30-455D-C1AE-E2E8-7B4E7A0D7D3F}"/>
              </a:ext>
            </a:extLst>
          </p:cNvPr>
          <p:cNvPicPr>
            <a:picLocks noChangeAspect="1"/>
          </p:cNvPicPr>
          <p:nvPr/>
        </p:nvPicPr>
        <p:blipFill>
          <a:blip r:embed="rId10"/>
          <a:srcRect/>
          <a:stretch/>
        </p:blipFill>
        <p:spPr>
          <a:xfrm>
            <a:off x="2035709" y="3947425"/>
            <a:ext cx="1742033" cy="674710"/>
          </a:xfrm>
          <a:prstGeom prst="rect">
            <a:avLst/>
          </a:prstGeom>
        </p:spPr>
      </p:pic>
      <p:pic>
        <p:nvPicPr>
          <p:cNvPr id="4" name="図 3">
            <a:extLst>
              <a:ext uri="{FF2B5EF4-FFF2-40B4-BE49-F238E27FC236}">
                <a16:creationId xmlns:a16="http://schemas.microsoft.com/office/drawing/2014/main" id="{D609EC39-4957-8A4B-B9E3-36B6BE109B0F}"/>
              </a:ext>
            </a:extLst>
          </p:cNvPr>
          <p:cNvPicPr>
            <a:picLocks noChangeAspect="1"/>
          </p:cNvPicPr>
          <p:nvPr/>
        </p:nvPicPr>
        <p:blipFill>
          <a:blip r:embed="rId11"/>
          <a:srcRect/>
          <a:stretch/>
        </p:blipFill>
        <p:spPr>
          <a:xfrm>
            <a:off x="6935597" y="1323836"/>
            <a:ext cx="1593806" cy="863218"/>
          </a:xfrm>
          <a:prstGeom prst="rect">
            <a:avLst/>
          </a:prstGeom>
        </p:spPr>
      </p:pic>
      <p:pic>
        <p:nvPicPr>
          <p:cNvPr id="5" name="図 4">
            <a:extLst>
              <a:ext uri="{FF2B5EF4-FFF2-40B4-BE49-F238E27FC236}">
                <a16:creationId xmlns:a16="http://schemas.microsoft.com/office/drawing/2014/main" id="{651C388D-B203-DAD7-E5C3-A78BFAF222FA}"/>
              </a:ext>
            </a:extLst>
          </p:cNvPr>
          <p:cNvPicPr>
            <a:picLocks noChangeAspect="1"/>
          </p:cNvPicPr>
          <p:nvPr/>
        </p:nvPicPr>
        <p:blipFill>
          <a:blip r:embed="rId12"/>
          <a:stretch>
            <a:fillRect/>
          </a:stretch>
        </p:blipFill>
        <p:spPr>
          <a:xfrm>
            <a:off x="5508801" y="1422179"/>
            <a:ext cx="954107" cy="215386"/>
          </a:xfrm>
          <a:prstGeom prst="rect">
            <a:avLst/>
          </a:prstGeom>
        </p:spPr>
      </p:pic>
    </p:spTree>
    <p:extLst>
      <p:ext uri="{BB962C8B-B14F-4D97-AF65-F5344CB8AC3E}">
        <p14:creationId xmlns:p14="http://schemas.microsoft.com/office/powerpoint/2010/main" val="3625868057"/>
      </p:ext>
    </p:extLst>
  </p:cSld>
  <p:clrMapOvr>
    <a:masterClrMapping/>
  </p:clrMapOvr>
</p:sld>
</file>

<file path=ppt/theme/theme1.xml><?xml version="1.0" encoding="utf-8"?>
<a:theme xmlns:a="http://schemas.openxmlformats.org/drawingml/2006/main" name="レトロスペクト">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レトロスペクト">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tileRect/>
        </a:gradFill>
        <a:gradFill rotWithShape="1">
          <a:gsLst>
            <a:gs pos="0">
              <a:schemeClr val="phClr">
                <a:shade val="85000"/>
                <a:satMod val="130000"/>
              </a:schemeClr>
            </a:gs>
            <a:gs pos="34000">
              <a:schemeClr val="phClr">
                <a:shade val="87000"/>
                <a:satMod val="125000"/>
              </a:schemeClr>
            </a:gs>
            <a:gs pos="70000">
              <a:schemeClr val="phClr">
                <a:shade val="90000"/>
                <a:satMod val="130000"/>
              </a:schemeClr>
            </a:gs>
            <a:gs pos="100000">
              <a:schemeClr val="phClr">
                <a:satMod val="110000"/>
              </a:schemeClr>
            </a:gs>
          </a:gsLst>
          <a:path path="circle">
            <a:fillToRect l="100000" t="100000" r="100000" b="100000"/>
          </a:path>
          <a:tileRect/>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shade val="80000"/>
                <a:satMod val="130000"/>
              </a:schemeClr>
            </a:gs>
            <a:gs pos="100000">
              <a:schemeClr val="phClr">
                <a:shade val="48000"/>
                <a:satMod val="120000"/>
              </a:schemeClr>
            </a:gs>
          </a:gsLst>
          <a:lin ang="16200000" scaled="0"/>
          <a:tileRect/>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atMod val="130000"/>
              </a:schemeClr>
            </a:gs>
            <a:gs pos="100000">
              <a:schemeClr val="phClr">
                <a:tint val="50000"/>
                <a:satMod val="350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5641</TotalTime>
  <Words>3238</Words>
  <Application>Microsoft Office PowerPoint</Application>
  <PresentationFormat>画面に合わせる (16:9)</PresentationFormat>
  <Paragraphs>578</Paragraphs>
  <Slides>31</Slides>
  <Notes>17</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31</vt:i4>
      </vt:variant>
    </vt:vector>
  </HeadingPairs>
  <TitlesOfParts>
    <vt:vector size="39" baseType="lpstr">
      <vt:lpstr>Meiryo UI</vt:lpstr>
      <vt:lpstr>ＭＳ Ｐゴシック</vt:lpstr>
      <vt:lpstr>ＭＳ Ｐ明朝</vt:lpstr>
      <vt:lpstr>Arial</vt:lpstr>
      <vt:lpstr>Calibri</vt:lpstr>
      <vt:lpstr>Times New Roman</vt:lpstr>
      <vt:lpstr>Wingdings</vt:lpstr>
      <vt:lpstr>レトロスペクト</vt:lpstr>
      <vt:lpstr>名刺受発注システム 『BizCard Pro/Web』のご紹介</vt:lpstr>
      <vt:lpstr>アウトライン</vt:lpstr>
      <vt:lpstr>エイシスについて</vt:lpstr>
      <vt:lpstr>ユニティーグループについて</vt:lpstr>
      <vt:lpstr>BizCardシリーズの沿革</vt:lpstr>
      <vt:lpstr>企業内印刷の導入実績</vt:lpstr>
      <vt:lpstr>選ばれる理由</vt:lpstr>
      <vt:lpstr>他社システムとの違い</vt:lpstr>
      <vt:lpstr>BizCard Pro/Web受発注フロー</vt:lpstr>
      <vt:lpstr>発注方法(標準対応)</vt:lpstr>
      <vt:lpstr>発注方法</vt:lpstr>
      <vt:lpstr>発注工数の削減</vt:lpstr>
      <vt:lpstr>WEBシステムでの名刺申請（一般社員）</vt:lpstr>
      <vt:lpstr>WEBシステムでの名刺発注（承認者）</vt:lpstr>
      <vt:lpstr>文字組み機能</vt:lpstr>
      <vt:lpstr>可変イメージ機能</vt:lpstr>
      <vt:lpstr>字取り、ルビ機能</vt:lpstr>
      <vt:lpstr>異体字一括検索機能</vt:lpstr>
      <vt:lpstr>各種データ管理</vt:lpstr>
      <vt:lpstr>その他機能</vt:lpstr>
      <vt:lpstr>その他機能</vt:lpstr>
      <vt:lpstr>オプション機能</vt:lpstr>
      <vt:lpstr>オンライン名刺オプション</vt:lpstr>
      <vt:lpstr>データ取込～出力の流れ</vt:lpstr>
      <vt:lpstr>制作部門の工数削減</vt:lpstr>
      <vt:lpstr>名刺繁忙期のサポート実績</vt:lpstr>
      <vt:lpstr>BizRelateとの接続</vt:lpstr>
      <vt:lpstr>推奨ご提案構成(導入時、ASP運用)</vt:lpstr>
      <vt:lpstr>ランニング費用(ASP運用)</vt:lpstr>
      <vt:lpstr>推奨ご提案構成(導入時、BCP単体運用)</vt:lpstr>
      <vt:lpstr>BizCard Proネットワーク構成イメージ</vt:lpstr>
    </vt:vector>
  </TitlesOfParts>
  <Company>ASYS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kuro</dc:creator>
  <cp:lastModifiedBy>kurosawa</cp:lastModifiedBy>
  <cp:revision>218</cp:revision>
  <cp:lastPrinted>2017-10-05T03:13:27Z</cp:lastPrinted>
  <dcterms:modified xsi:type="dcterms:W3CDTF">2025-04-02T07:25:59Z</dcterms:modified>
</cp:coreProperties>
</file>